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57" r:id="rId3"/>
    <p:sldId id="258" r:id="rId4"/>
    <p:sldId id="259" r:id="rId5"/>
    <p:sldId id="260" r:id="rId6"/>
    <p:sldId id="263" r:id="rId7"/>
    <p:sldId id="265" r:id="rId8"/>
    <p:sldId id="266" r:id="rId9"/>
    <p:sldId id="267" r:id="rId10"/>
    <p:sldId id="268" r:id="rId11"/>
    <p:sldId id="264" r:id="rId12"/>
    <p:sldId id="269" r:id="rId13"/>
    <p:sldId id="270" r:id="rId14"/>
    <p:sldId id="273" r:id="rId15"/>
    <p:sldId id="271" r:id="rId16"/>
    <p:sldId id="272" r:id="rId17"/>
    <p:sldId id="274" r:id="rId18"/>
    <p:sldId id="277" r:id="rId19"/>
    <p:sldId id="275" r:id="rId20"/>
    <p:sldId id="262" r:id="rId21"/>
    <p:sldId id="276"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280" autoAdjust="0"/>
  </p:normalViewPr>
  <p:slideViewPr>
    <p:cSldViewPr snapToGrid="0">
      <p:cViewPr varScale="1">
        <p:scale>
          <a:sx n="69" d="100"/>
          <a:sy n="69" d="100"/>
        </p:scale>
        <p:origin x="1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5.wmf"/><Relationship Id="rId1" Type="http://schemas.openxmlformats.org/officeDocument/2006/relationships/image" Target="../media/image33.wmf"/><Relationship Id="rId4" Type="http://schemas.openxmlformats.org/officeDocument/2006/relationships/image" Target="../media/image36.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5.wmf"/><Relationship Id="rId4"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CF223-2EA2-4345-BB0B-95AB515E249F}" type="datetimeFigureOut">
              <a:rPr lang="en-US" smtClean="0"/>
              <a:t>12/4/2018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8335D-5DDC-41D8-8CB5-879B6C58F906}" type="slidenum">
              <a:rPr lang="en-US" smtClean="0"/>
              <a:t>‹#›</a:t>
            </a:fld>
            <a:endParaRPr lang="en-US"/>
          </a:p>
        </p:txBody>
      </p:sp>
    </p:spTree>
    <p:extLst>
      <p:ext uri="{BB962C8B-B14F-4D97-AF65-F5344CB8AC3E}">
        <p14:creationId xmlns:p14="http://schemas.microsoft.com/office/powerpoint/2010/main" val="489710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Periodic_functio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en.wikipedia.org/wiki/Spac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D8335D-5DDC-41D8-8CB5-879B6C58F906}" type="slidenum">
              <a:rPr lang="en-US" smtClean="0"/>
              <a:t>1</a:t>
            </a:fld>
            <a:endParaRPr lang="en-US"/>
          </a:p>
        </p:txBody>
      </p:sp>
    </p:spTree>
    <p:extLst>
      <p:ext uri="{BB962C8B-B14F-4D97-AF65-F5344CB8AC3E}">
        <p14:creationId xmlns:p14="http://schemas.microsoft.com/office/powerpoint/2010/main" val="3439782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a:t>
            </a:r>
            <a:r>
              <a:rPr lang="en-US" dirty="0" err="1" smtClean="0"/>
              <a:t>dirac</a:t>
            </a:r>
            <a:r>
              <a:rPr lang="en-US" baseline="0" dirty="0" smtClean="0"/>
              <a:t> delta functions,  cosine function and then the square of cosine give the irradiance distribution</a:t>
            </a:r>
            <a:endParaRPr lang="en-US" dirty="0"/>
          </a:p>
        </p:txBody>
      </p:sp>
      <p:sp>
        <p:nvSpPr>
          <p:cNvPr id="4" name="Slide Number Placeholder 3"/>
          <p:cNvSpPr>
            <a:spLocks noGrp="1"/>
          </p:cNvSpPr>
          <p:nvPr>
            <p:ph type="sldNum" sz="quarter" idx="10"/>
          </p:nvPr>
        </p:nvSpPr>
        <p:spPr/>
        <p:txBody>
          <a:bodyPr/>
          <a:lstStyle/>
          <a:p>
            <a:fld id="{2BD8335D-5DDC-41D8-8CB5-879B6C58F906}" type="slidenum">
              <a:rPr lang="en-US" smtClean="0"/>
              <a:t>18</a:t>
            </a:fld>
            <a:endParaRPr lang="en-US"/>
          </a:p>
        </p:txBody>
      </p:sp>
    </p:spTree>
    <p:extLst>
      <p:ext uri="{BB962C8B-B14F-4D97-AF65-F5344CB8AC3E}">
        <p14:creationId xmlns:p14="http://schemas.microsoft.com/office/powerpoint/2010/main" val="3144400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meaning of overlapping hear is</a:t>
            </a:r>
            <a:r>
              <a:rPr lang="en-US" baseline="0" dirty="0" smtClean="0"/>
              <a:t> from finding the resulting signal at X1 only.</a:t>
            </a:r>
            <a:endParaRPr lang="en-US" dirty="0"/>
          </a:p>
        </p:txBody>
      </p:sp>
      <p:sp>
        <p:nvSpPr>
          <p:cNvPr id="4" name="Slide Number Placeholder 3"/>
          <p:cNvSpPr>
            <a:spLocks noGrp="1"/>
          </p:cNvSpPr>
          <p:nvPr>
            <p:ph type="sldNum" sz="quarter" idx="10"/>
          </p:nvPr>
        </p:nvSpPr>
        <p:spPr/>
        <p:txBody>
          <a:bodyPr/>
          <a:lstStyle/>
          <a:p>
            <a:fld id="{2BD8335D-5DDC-41D8-8CB5-879B6C58F906}" type="slidenum">
              <a:rPr lang="en-US" smtClean="0"/>
              <a:t>28</a:t>
            </a:fld>
            <a:endParaRPr lang="en-US"/>
          </a:p>
        </p:txBody>
      </p:sp>
    </p:spTree>
    <p:extLst>
      <p:ext uri="{BB962C8B-B14F-4D97-AF65-F5344CB8AC3E}">
        <p14:creationId xmlns:p14="http://schemas.microsoft.com/office/powerpoint/2010/main" val="1191486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Electrical</a:t>
            </a:r>
            <a:r>
              <a:rPr lang="en-US" sz="1200" b="0" i="0" kern="1200" baseline="0" dirty="0" smtClean="0">
                <a:solidFill>
                  <a:schemeClr val="tx1"/>
                </a:solidFill>
                <a:effectLst/>
                <a:latin typeface="+mn-lt"/>
                <a:ea typeface="+mn-ea"/>
                <a:cs typeface="+mn-cs"/>
              </a:rPr>
              <a:t> signal normally varies in time at some fixed location in space.</a:t>
            </a:r>
          </a:p>
          <a:p>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spatial frequency</a:t>
            </a:r>
            <a:r>
              <a:rPr lang="en-US" sz="1200" b="0" i="0" kern="1200" dirty="0" smtClean="0">
                <a:solidFill>
                  <a:schemeClr val="tx1"/>
                </a:solidFill>
                <a:effectLst/>
                <a:latin typeface="+mn-lt"/>
                <a:ea typeface="+mn-ea"/>
                <a:cs typeface="+mn-cs"/>
              </a:rPr>
              <a:t> is a characteristic of any structure that is </a:t>
            </a:r>
            <a:r>
              <a:rPr lang="en-US" sz="1200" b="0" i="0" u="none" strike="noStrike" kern="1200" dirty="0" smtClean="0">
                <a:solidFill>
                  <a:schemeClr val="tx1"/>
                </a:solidFill>
                <a:effectLst/>
                <a:latin typeface="+mn-lt"/>
                <a:ea typeface="+mn-ea"/>
                <a:cs typeface="+mn-cs"/>
                <a:hlinkClick r:id="rId3" tooltip="Periodic function"/>
              </a:rPr>
              <a:t>periodic</a:t>
            </a:r>
            <a:r>
              <a:rPr lang="en-US" sz="1200" b="0" i="0" kern="1200" dirty="0" smtClean="0">
                <a:solidFill>
                  <a:schemeClr val="tx1"/>
                </a:solidFill>
                <a:effectLst/>
                <a:latin typeface="+mn-lt"/>
                <a:ea typeface="+mn-ea"/>
                <a:cs typeface="+mn-cs"/>
              </a:rPr>
              <a:t> across position in </a:t>
            </a:r>
            <a:r>
              <a:rPr lang="en-US" sz="1200" b="0" i="0" u="none" strike="noStrike" kern="1200" dirty="0" smtClean="0">
                <a:solidFill>
                  <a:schemeClr val="tx1"/>
                </a:solidFill>
                <a:effectLst/>
                <a:latin typeface="+mn-lt"/>
                <a:ea typeface="+mn-ea"/>
                <a:cs typeface="+mn-cs"/>
                <a:hlinkClick r:id="rId4" tooltip="Space"/>
              </a:rPr>
              <a:t>space</a:t>
            </a:r>
            <a:r>
              <a:rPr lang="en-US" sz="1200" b="0" i="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BD8335D-5DDC-41D8-8CB5-879B6C58F906}" type="slidenum">
              <a:rPr lang="en-US" smtClean="0"/>
              <a:t>2</a:t>
            </a:fld>
            <a:endParaRPr lang="en-US"/>
          </a:p>
        </p:txBody>
      </p:sp>
    </p:spTree>
    <p:extLst>
      <p:ext uri="{BB962C8B-B14F-4D97-AF65-F5344CB8AC3E}">
        <p14:creationId xmlns:p14="http://schemas.microsoft.com/office/powerpoint/2010/main" val="4040144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Angular spatial frequency</a:t>
            </a:r>
            <a:r>
              <a:rPr lang="en-US" baseline="0" dirty="0" smtClean="0"/>
              <a:t> is given as 2pi/spatial period</a:t>
            </a:r>
            <a:endParaRPr lang="en-US" dirty="0"/>
          </a:p>
        </p:txBody>
      </p:sp>
      <p:sp>
        <p:nvSpPr>
          <p:cNvPr id="4" name="Slide Number Placeholder 3"/>
          <p:cNvSpPr>
            <a:spLocks noGrp="1"/>
          </p:cNvSpPr>
          <p:nvPr>
            <p:ph type="sldNum" sz="quarter" idx="10"/>
          </p:nvPr>
        </p:nvSpPr>
        <p:spPr/>
        <p:txBody>
          <a:bodyPr/>
          <a:lstStyle/>
          <a:p>
            <a:fld id="{2BD8335D-5DDC-41D8-8CB5-879B6C58F906}" type="slidenum">
              <a:rPr lang="en-US" smtClean="0"/>
              <a:t>5</a:t>
            </a:fld>
            <a:endParaRPr lang="en-US"/>
          </a:p>
        </p:txBody>
      </p:sp>
    </p:spTree>
    <p:extLst>
      <p:ext uri="{BB962C8B-B14F-4D97-AF65-F5344CB8AC3E}">
        <p14:creationId xmlns:p14="http://schemas.microsoft.com/office/powerpoint/2010/main" val="1144074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Times New Roman" panose="02020603050405020304" pitchFamily="18" charset="0"/>
                <a:cs typeface="Times New Roman" panose="02020603050405020304" pitchFamily="18" charset="0"/>
              </a:rPr>
              <a:t>Determine </a:t>
            </a:r>
            <a:r>
              <a:rPr lang="en-US" sz="12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1200" baseline="-25000" dirty="0" smtClean="0">
                <a:latin typeface="Times New Roman" panose="02020603050405020304" pitchFamily="18" charset="0"/>
                <a:cs typeface="Times New Roman" panose="02020603050405020304" pitchFamily="18" charset="0"/>
                <a:sym typeface="Symbol" panose="05050102010706020507" pitchFamily="18" charset="2"/>
              </a:rPr>
              <a:t>x</a:t>
            </a:r>
            <a:r>
              <a:rPr lang="en-US" sz="1200" dirty="0" smtClean="0">
                <a:latin typeface="Times New Roman" panose="02020603050405020304" pitchFamily="18" charset="0"/>
                <a:cs typeface="Times New Roman" panose="02020603050405020304" pitchFamily="18" charset="0"/>
                <a:sym typeface="Symbol" panose="05050102010706020507" pitchFamily="18" charset="2"/>
              </a:rPr>
              <a:t> and </a:t>
            </a:r>
            <a:r>
              <a:rPr lang="en-US" sz="1200" baseline="-25000" dirty="0" smtClean="0">
                <a:latin typeface="Times New Roman" panose="02020603050405020304" pitchFamily="18" charset="0"/>
                <a:cs typeface="Times New Roman" panose="02020603050405020304" pitchFamily="18" charset="0"/>
                <a:sym typeface="Symbol" panose="05050102010706020507" pitchFamily="18" charset="2"/>
              </a:rPr>
              <a:t>k   </a:t>
            </a:r>
            <a:r>
              <a:rPr lang="en-US" sz="1200" baseline="0" dirty="0" smtClean="0">
                <a:latin typeface="Times New Roman" panose="02020603050405020304" pitchFamily="18" charset="0"/>
                <a:cs typeface="Times New Roman" panose="02020603050405020304" pitchFamily="18" charset="0"/>
                <a:sym typeface="Symbol" panose="05050102010706020507" pitchFamily="18" charset="2"/>
              </a:rPr>
              <a:t> (1/</a:t>
            </a:r>
            <a:r>
              <a:rPr lang="en-US" sz="1200" baseline="0" dirty="0" err="1" smtClean="0">
                <a:latin typeface="Times New Roman" panose="02020603050405020304" pitchFamily="18" charset="0"/>
                <a:cs typeface="Times New Roman" panose="02020603050405020304" pitchFamily="18" charset="0"/>
                <a:sym typeface="Symbol" panose="05050102010706020507" pitchFamily="18" charset="2"/>
              </a:rPr>
              <a:t>sqrt</a:t>
            </a:r>
            <a:r>
              <a:rPr lang="en-US" sz="1200" baseline="0" dirty="0" smtClean="0">
                <a:latin typeface="Times New Roman" panose="02020603050405020304" pitchFamily="18" charset="0"/>
                <a:cs typeface="Times New Roman" panose="02020603050405020304" pitchFamily="18" charset="0"/>
                <a:sym typeface="Symbol" panose="05050102010706020507" pitchFamily="18" charset="2"/>
              </a:rPr>
              <a:t>(2a), </a:t>
            </a:r>
            <a:r>
              <a:rPr lang="en-US" sz="1200" baseline="0" dirty="0" err="1" smtClean="0">
                <a:latin typeface="Times New Roman" panose="02020603050405020304" pitchFamily="18" charset="0"/>
                <a:cs typeface="Times New Roman" panose="02020603050405020304" pitchFamily="18" charset="0"/>
                <a:sym typeface="Symbol" panose="05050102010706020507" pitchFamily="18" charset="2"/>
              </a:rPr>
              <a:t>sqrt</a:t>
            </a:r>
            <a:r>
              <a:rPr lang="en-US" sz="1200" baseline="0" dirty="0" smtClean="0">
                <a:latin typeface="Times New Roman" panose="02020603050405020304" pitchFamily="18" charset="0"/>
                <a:cs typeface="Times New Roman" panose="02020603050405020304" pitchFamily="18" charset="0"/>
                <a:sym typeface="Symbol" panose="05050102010706020507" pitchFamily="18" charset="2"/>
              </a:rPr>
              <a:t>(2a))</a:t>
            </a:r>
          </a:p>
          <a:p>
            <a:r>
              <a:rPr lang="en-US" sz="1200" baseline="0" dirty="0" smtClean="0">
                <a:latin typeface="Times New Roman" panose="02020603050405020304" pitchFamily="18" charset="0"/>
                <a:cs typeface="Times New Roman" panose="02020603050405020304" pitchFamily="18" charset="0"/>
                <a:sym typeface="Symbol" panose="05050102010706020507" pitchFamily="18" charset="2"/>
              </a:rPr>
              <a:t>As a increases, f(x) becomes narrower, in contrast, F(k) broadens. In other words, the shorter the pulse length, the broader the spatial </a:t>
            </a:r>
            <a:r>
              <a:rPr lang="en-US" sz="1200" baseline="0" dirty="0" err="1" smtClean="0">
                <a:latin typeface="Times New Roman" panose="02020603050405020304" pitchFamily="18" charset="0"/>
                <a:cs typeface="Times New Roman" panose="02020603050405020304" pitchFamily="18" charset="0"/>
                <a:sym typeface="Symbol" panose="05050102010706020507" pitchFamily="18" charset="2"/>
              </a:rPr>
              <a:t>frequcy</a:t>
            </a:r>
            <a:r>
              <a:rPr lang="en-US" sz="1200" baseline="0" dirty="0" smtClean="0">
                <a:latin typeface="Times New Roman" panose="02020603050405020304" pitchFamily="18" charset="0"/>
                <a:cs typeface="Times New Roman" panose="02020603050405020304" pitchFamily="18" charset="0"/>
                <a:sym typeface="Symbol" panose="05050102010706020507" pitchFamily="18" charset="2"/>
              </a:rPr>
              <a:t> bandwidth.</a:t>
            </a:r>
            <a:endParaRPr lang="en-US" dirty="0"/>
          </a:p>
        </p:txBody>
      </p:sp>
      <p:sp>
        <p:nvSpPr>
          <p:cNvPr id="4" name="Slide Number Placeholder 3"/>
          <p:cNvSpPr>
            <a:spLocks noGrp="1"/>
          </p:cNvSpPr>
          <p:nvPr>
            <p:ph type="sldNum" sz="quarter" idx="10"/>
          </p:nvPr>
        </p:nvSpPr>
        <p:spPr/>
        <p:txBody>
          <a:bodyPr/>
          <a:lstStyle/>
          <a:p>
            <a:fld id="{2BD8335D-5DDC-41D8-8CB5-879B6C58F906}" type="slidenum">
              <a:rPr lang="en-US" smtClean="0"/>
              <a:t>6</a:t>
            </a:fld>
            <a:endParaRPr lang="en-US"/>
          </a:p>
        </p:txBody>
      </p:sp>
    </p:spTree>
    <p:extLst>
      <p:ext uri="{BB962C8B-B14F-4D97-AF65-F5344CB8AC3E}">
        <p14:creationId xmlns:p14="http://schemas.microsoft.com/office/powerpoint/2010/main" val="3068429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D8335D-5DDC-41D8-8CB5-879B6C58F906}" type="slidenum">
              <a:rPr lang="en-US" smtClean="0"/>
              <a:t>7</a:t>
            </a:fld>
            <a:endParaRPr lang="en-US"/>
          </a:p>
        </p:txBody>
      </p:sp>
    </p:spTree>
    <p:extLst>
      <p:ext uri="{BB962C8B-B14F-4D97-AF65-F5344CB8AC3E}">
        <p14:creationId xmlns:p14="http://schemas.microsoft.com/office/powerpoint/2010/main" val="2490211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Fourier transform of two symmetrical delta functions is a cosine function.</a:t>
            </a:r>
          </a:p>
          <a:p>
            <a:r>
              <a:rPr lang="en-US" baseline="0" dirty="0" smtClean="0"/>
              <a:t>This gives the idea of the Fourier transform of aperture function (</a:t>
            </a:r>
            <a:r>
              <a:rPr lang="th-TH" baseline="0" dirty="0" smtClean="0"/>
              <a:t>ในที่นี้คือ </a:t>
            </a:r>
            <a:r>
              <a:rPr lang="en-US" baseline="0" dirty="0" smtClean="0"/>
              <a:t>symmetrical delta functions)</a:t>
            </a:r>
          </a:p>
          <a:p>
            <a:r>
              <a:rPr lang="th-TH" baseline="0" dirty="0" smtClean="0"/>
              <a:t>ให้ </a:t>
            </a:r>
            <a:r>
              <a:rPr lang="en-US" baseline="0" dirty="0" smtClean="0"/>
              <a:t>interference pattern </a:t>
            </a:r>
            <a:r>
              <a:rPr lang="th-TH" baseline="0" dirty="0" smtClean="0"/>
              <a:t>บนฉาก</a:t>
            </a:r>
            <a:endParaRPr lang="en-US" dirty="0"/>
          </a:p>
        </p:txBody>
      </p:sp>
      <p:sp>
        <p:nvSpPr>
          <p:cNvPr id="4" name="Slide Number Placeholder 3"/>
          <p:cNvSpPr>
            <a:spLocks noGrp="1"/>
          </p:cNvSpPr>
          <p:nvPr>
            <p:ph type="sldNum" sz="quarter" idx="10"/>
          </p:nvPr>
        </p:nvSpPr>
        <p:spPr/>
        <p:txBody>
          <a:bodyPr/>
          <a:lstStyle/>
          <a:p>
            <a:fld id="{2BD8335D-5DDC-41D8-8CB5-879B6C58F906}" type="slidenum">
              <a:rPr lang="en-US" smtClean="0"/>
              <a:t>10</a:t>
            </a:fld>
            <a:endParaRPr lang="en-US"/>
          </a:p>
        </p:txBody>
      </p:sp>
    </p:spTree>
    <p:extLst>
      <p:ext uri="{BB962C8B-B14F-4D97-AF65-F5344CB8AC3E}">
        <p14:creationId xmlns:p14="http://schemas.microsoft.com/office/powerpoint/2010/main" val="2256071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D8335D-5DDC-41D8-8CB5-879B6C58F906}" type="slidenum">
              <a:rPr lang="en-US" smtClean="0"/>
              <a:t>11</a:t>
            </a:fld>
            <a:endParaRPr lang="en-US"/>
          </a:p>
        </p:txBody>
      </p:sp>
    </p:spTree>
    <p:extLst>
      <p:ext uri="{BB962C8B-B14F-4D97-AF65-F5344CB8AC3E}">
        <p14:creationId xmlns:p14="http://schemas.microsoft.com/office/powerpoint/2010/main" val="3512837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 = amplitude per unit</a:t>
            </a:r>
            <a:r>
              <a:rPr lang="en-US" baseline="0" dirty="0" smtClean="0"/>
              <a:t> area.</a:t>
            </a:r>
            <a:endParaRPr lang="en-US" dirty="0"/>
          </a:p>
        </p:txBody>
      </p:sp>
      <p:sp>
        <p:nvSpPr>
          <p:cNvPr id="4" name="Slide Number Placeholder 3"/>
          <p:cNvSpPr>
            <a:spLocks noGrp="1"/>
          </p:cNvSpPr>
          <p:nvPr>
            <p:ph type="sldNum" sz="quarter" idx="10"/>
          </p:nvPr>
        </p:nvSpPr>
        <p:spPr/>
        <p:txBody>
          <a:bodyPr/>
          <a:lstStyle/>
          <a:p>
            <a:fld id="{2BD8335D-5DDC-41D8-8CB5-879B6C58F906}" type="slidenum">
              <a:rPr lang="en-US" smtClean="0"/>
              <a:t>12</a:t>
            </a:fld>
            <a:endParaRPr lang="en-US"/>
          </a:p>
        </p:txBody>
      </p:sp>
    </p:spTree>
    <p:extLst>
      <p:ext uri="{BB962C8B-B14F-4D97-AF65-F5344CB8AC3E}">
        <p14:creationId xmlns:p14="http://schemas.microsoft.com/office/powerpoint/2010/main" val="69063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point : the field distribution in the </a:t>
            </a:r>
            <a:r>
              <a:rPr lang="en-US" dirty="0" err="1" smtClean="0"/>
              <a:t>Fraunhofer</a:t>
            </a:r>
            <a:r>
              <a:rPr lang="en-US" dirty="0" smtClean="0"/>
              <a:t> diffraction</a:t>
            </a:r>
            <a:r>
              <a:rPr lang="en-US" baseline="0" dirty="0" smtClean="0"/>
              <a:t> pattern is the Fourier transform of the field distribution across the aperture (i.e., the aperture function)</a:t>
            </a:r>
            <a:endParaRPr lang="en-US" dirty="0"/>
          </a:p>
        </p:txBody>
      </p:sp>
      <p:sp>
        <p:nvSpPr>
          <p:cNvPr id="4" name="Slide Number Placeholder 3"/>
          <p:cNvSpPr>
            <a:spLocks noGrp="1"/>
          </p:cNvSpPr>
          <p:nvPr>
            <p:ph type="sldNum" sz="quarter" idx="10"/>
          </p:nvPr>
        </p:nvSpPr>
        <p:spPr/>
        <p:txBody>
          <a:bodyPr/>
          <a:lstStyle/>
          <a:p>
            <a:fld id="{2BD8335D-5DDC-41D8-8CB5-879B6C58F906}" type="slidenum">
              <a:rPr lang="en-US" smtClean="0"/>
              <a:t>15</a:t>
            </a:fld>
            <a:endParaRPr lang="en-US"/>
          </a:p>
        </p:txBody>
      </p:sp>
    </p:spTree>
    <p:extLst>
      <p:ext uri="{BB962C8B-B14F-4D97-AF65-F5344CB8AC3E}">
        <p14:creationId xmlns:p14="http://schemas.microsoft.com/office/powerpoint/2010/main" val="3625285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2B7F5B-6806-4C0A-A33C-47458172A89D}" type="datetime1">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05E86-07BE-43B8-8130-896D23496EB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975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512B1E-0485-4701-A2F9-021E86F9FACF}" type="datetime1">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05E86-07BE-43B8-8130-896D23496EBB}" type="slidenum">
              <a:rPr lang="en-US" smtClean="0"/>
              <a:t>‹#›</a:t>
            </a:fld>
            <a:endParaRPr lang="en-US"/>
          </a:p>
        </p:txBody>
      </p:sp>
    </p:spTree>
    <p:extLst>
      <p:ext uri="{BB962C8B-B14F-4D97-AF65-F5344CB8AC3E}">
        <p14:creationId xmlns:p14="http://schemas.microsoft.com/office/powerpoint/2010/main" val="1289251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F037FB-6F9C-49A7-968A-AA4F2830474F}" type="datetime1">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05E86-07BE-43B8-8130-896D23496EBB}" type="slidenum">
              <a:rPr lang="en-US" smtClean="0"/>
              <a:t>‹#›</a:t>
            </a:fld>
            <a:endParaRPr lang="en-US"/>
          </a:p>
        </p:txBody>
      </p:sp>
    </p:spTree>
    <p:extLst>
      <p:ext uri="{BB962C8B-B14F-4D97-AF65-F5344CB8AC3E}">
        <p14:creationId xmlns:p14="http://schemas.microsoft.com/office/powerpoint/2010/main" val="3083427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A45269-2C8D-43FA-AC58-53B90BF0F714}" type="datetime1">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05E86-07BE-43B8-8130-896D23496EBB}" type="slidenum">
              <a:rPr lang="en-US" smtClean="0"/>
              <a:t>‹#›</a:t>
            </a:fld>
            <a:endParaRPr lang="en-US"/>
          </a:p>
        </p:txBody>
      </p:sp>
    </p:spTree>
    <p:extLst>
      <p:ext uri="{BB962C8B-B14F-4D97-AF65-F5344CB8AC3E}">
        <p14:creationId xmlns:p14="http://schemas.microsoft.com/office/powerpoint/2010/main" val="402134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865448-8AA6-418F-BA7D-220EA0FDAF6B}" type="datetime1">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05E86-07BE-43B8-8130-896D23496EB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308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C08578B-D031-4D50-A27E-BAB6597066DF}" type="datetime1">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05E86-07BE-43B8-8130-896D23496EBB}" type="slidenum">
              <a:rPr lang="en-US" smtClean="0"/>
              <a:t>‹#›</a:t>
            </a:fld>
            <a:endParaRPr lang="en-US"/>
          </a:p>
        </p:txBody>
      </p:sp>
    </p:spTree>
    <p:extLst>
      <p:ext uri="{BB962C8B-B14F-4D97-AF65-F5344CB8AC3E}">
        <p14:creationId xmlns:p14="http://schemas.microsoft.com/office/powerpoint/2010/main" val="4213831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34A5F33-335A-4F38-B45D-6032ED0C4B08}" type="datetime1">
              <a:rPr lang="en-US" smtClean="0"/>
              <a:t>12/4/2018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B05E86-07BE-43B8-8130-896D23496EBB}" type="slidenum">
              <a:rPr lang="en-US" smtClean="0"/>
              <a:t>‹#›</a:t>
            </a:fld>
            <a:endParaRPr lang="en-US"/>
          </a:p>
        </p:txBody>
      </p:sp>
    </p:spTree>
    <p:extLst>
      <p:ext uri="{BB962C8B-B14F-4D97-AF65-F5344CB8AC3E}">
        <p14:creationId xmlns:p14="http://schemas.microsoft.com/office/powerpoint/2010/main" val="3318172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797AA5B-5EEC-4828-A6F6-B9E66749EA4F}" type="datetime1">
              <a:rPr lang="en-US" smtClean="0"/>
              <a:t>12/4/2018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B05E86-07BE-43B8-8130-896D23496EBB}" type="slidenum">
              <a:rPr lang="en-US" smtClean="0"/>
              <a:t>‹#›</a:t>
            </a:fld>
            <a:endParaRPr lang="en-US"/>
          </a:p>
        </p:txBody>
      </p:sp>
    </p:spTree>
    <p:extLst>
      <p:ext uri="{BB962C8B-B14F-4D97-AF65-F5344CB8AC3E}">
        <p14:creationId xmlns:p14="http://schemas.microsoft.com/office/powerpoint/2010/main" val="2505937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0D64FBC-97FA-4A47-9701-18D2B46E30F4}" type="datetime1">
              <a:rPr lang="en-US" smtClean="0"/>
              <a:t>12/4/2018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63B05E86-07BE-43B8-8130-896D23496EBB}" type="slidenum">
              <a:rPr lang="en-US" smtClean="0"/>
              <a:t>‹#›</a:t>
            </a:fld>
            <a:endParaRPr lang="en-US"/>
          </a:p>
        </p:txBody>
      </p:sp>
    </p:spTree>
    <p:extLst>
      <p:ext uri="{BB962C8B-B14F-4D97-AF65-F5344CB8AC3E}">
        <p14:creationId xmlns:p14="http://schemas.microsoft.com/office/powerpoint/2010/main" val="3404403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BDF0BDA-C967-4E3D-9047-5C33A65F4F17}" type="datetime1">
              <a:rPr lang="en-US" smtClean="0"/>
              <a:t>12/4/2018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3B05E86-07BE-43B8-8130-896D23496EBB}" type="slidenum">
              <a:rPr lang="en-US" smtClean="0"/>
              <a:t>‹#›</a:t>
            </a:fld>
            <a:endParaRPr lang="en-US"/>
          </a:p>
        </p:txBody>
      </p:sp>
    </p:spTree>
    <p:extLst>
      <p:ext uri="{BB962C8B-B14F-4D97-AF65-F5344CB8AC3E}">
        <p14:creationId xmlns:p14="http://schemas.microsoft.com/office/powerpoint/2010/main" val="971883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9C3878-8052-46A5-89BA-3170279EEB94}" type="datetime1">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05E86-07BE-43B8-8130-896D23496EBB}" type="slidenum">
              <a:rPr lang="en-US" smtClean="0"/>
              <a:t>‹#›</a:t>
            </a:fld>
            <a:endParaRPr lang="en-US"/>
          </a:p>
        </p:txBody>
      </p:sp>
    </p:spTree>
    <p:extLst>
      <p:ext uri="{BB962C8B-B14F-4D97-AF65-F5344CB8AC3E}">
        <p14:creationId xmlns:p14="http://schemas.microsoft.com/office/powerpoint/2010/main" val="1983519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01AAA1B-A914-4EF6-B541-DDB4F5D8F264}" type="datetime1">
              <a:rPr lang="en-US" smtClean="0"/>
              <a:t>12/4/2018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3B05E86-07BE-43B8-8130-896D23496EB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374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1.wmf"/><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23.emf"/><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4.wmf"/><Relationship Id="rId4" Type="http://schemas.openxmlformats.org/officeDocument/2006/relationships/oleObject" Target="../embeddings/oleObject13.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5.wmf"/><Relationship Id="rId5" Type="http://schemas.openxmlformats.org/officeDocument/2006/relationships/oleObject" Target="../embeddings/oleObject14.bin"/><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7.wmf"/><Relationship Id="rId5" Type="http://schemas.openxmlformats.org/officeDocument/2006/relationships/oleObject" Target="../embeddings/oleObject16.bin"/><Relationship Id="rId10" Type="http://schemas.openxmlformats.org/officeDocument/2006/relationships/image" Target="../media/image29.wmf"/><Relationship Id="rId4" Type="http://schemas.openxmlformats.org/officeDocument/2006/relationships/image" Target="../media/image25.wmf"/><Relationship Id="rId9" Type="http://schemas.openxmlformats.org/officeDocument/2006/relationships/oleObject" Target="../embeddings/oleObject18.bin"/></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30.wmf"/><Relationship Id="rId4" Type="http://schemas.openxmlformats.org/officeDocument/2006/relationships/oleObject" Target="../embeddings/oleObject19.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9.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1.bin"/><Relationship Id="rId11" Type="http://schemas.openxmlformats.org/officeDocument/2006/relationships/image" Target="../media/image34.wmf"/><Relationship Id="rId5" Type="http://schemas.openxmlformats.org/officeDocument/2006/relationships/image" Target="../media/image31.wmf"/><Relationship Id="rId10" Type="http://schemas.openxmlformats.org/officeDocument/2006/relationships/oleObject" Target="../embeddings/oleObject23.bin"/><Relationship Id="rId4" Type="http://schemas.openxmlformats.org/officeDocument/2006/relationships/oleObject" Target="../embeddings/oleObject20.bin"/><Relationship Id="rId9" Type="http://schemas.openxmlformats.org/officeDocument/2006/relationships/image" Target="../media/image33.wmf"/></Relationships>
</file>

<file path=ppt/slides/_rels/slide16.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35.wmf"/><Relationship Id="rId5" Type="http://schemas.openxmlformats.org/officeDocument/2006/relationships/oleObject" Target="../embeddings/oleObject25.bin"/><Relationship Id="rId10" Type="http://schemas.openxmlformats.org/officeDocument/2006/relationships/image" Target="../media/image36.wmf"/><Relationship Id="rId4" Type="http://schemas.openxmlformats.org/officeDocument/2006/relationships/image" Target="../media/image33.wmf"/><Relationship Id="rId9" Type="http://schemas.openxmlformats.org/officeDocument/2006/relationships/oleObject" Target="../embeddings/oleObject27.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38.wmf"/><Relationship Id="rId5" Type="http://schemas.openxmlformats.org/officeDocument/2006/relationships/oleObject" Target="../embeddings/oleObject29.bin"/><Relationship Id="rId4" Type="http://schemas.openxmlformats.org/officeDocument/2006/relationships/image" Target="../media/image37.wmf"/></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45.wmf"/></Relationships>
</file>

<file path=ppt/slides/_rels/slide2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47.emf"/><Relationship Id="rId5" Type="http://schemas.openxmlformats.org/officeDocument/2006/relationships/image" Target="../media/image45.wmf"/><Relationship Id="rId4" Type="http://schemas.openxmlformats.org/officeDocument/2006/relationships/oleObject" Target="../embeddings/oleObject31.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image" Target="../media/image48.wmf"/><Relationship Id="rId4" Type="http://schemas.openxmlformats.org/officeDocument/2006/relationships/oleObject" Target="../embeddings/oleObject32.bin"/></Relationships>
</file>

<file path=ppt/slides/_rels/slide2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56.gif"/><Relationship Id="rId4" Type="http://schemas.openxmlformats.org/officeDocument/2006/relationships/image" Target="../media/image55.wmf"/></Relationships>
</file>

<file path=ppt/slides/_rels/slide3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60.em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notesSlide" Target="../notesSlides/notesSlide4.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emf"/><Relationship Id="rId5" Type="http://schemas.openxmlformats.org/officeDocument/2006/relationships/image" Target="../media/image7.wmf"/><Relationship Id="rId10" Type="http://schemas.openxmlformats.org/officeDocument/2006/relationships/image" Target="../media/image9.wmf"/><Relationship Id="rId4" Type="http://schemas.openxmlformats.org/officeDocument/2006/relationships/oleObject" Target="../embeddings/oleObject2.bin"/><Relationship Id="rId9"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12.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11.wmf"/><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5.wmf"/><Relationship Id="rId5" Type="http://schemas.openxmlformats.org/officeDocument/2006/relationships/oleObject" Target="../embeddings/oleObject8.bin"/><Relationship Id="rId4" Type="http://schemas.openxmlformats.org/officeDocument/2006/relationships/image" Target="../media/image14.wmf"/></Relationships>
</file>

<file path=ppt/slides/_rels/slide9.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8.wmf"/><Relationship Id="rId5" Type="http://schemas.openxmlformats.org/officeDocument/2006/relationships/oleObject" Target="../embeddings/oleObject10.bin"/><Relationship Id="rId4" Type="http://schemas.openxmlformats.org/officeDocument/2006/relationships/image" Target="../media/image17.wmf"/><Relationship Id="rId9"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latin typeface="Times New Roman" panose="02020603050405020304" pitchFamily="18" charset="0"/>
                <a:cs typeface="Times New Roman" panose="02020603050405020304" pitchFamily="18" charset="0"/>
              </a:rPr>
              <a:t>Fourier Optics</a:t>
            </a:r>
            <a:endParaRPr lang="en-US"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r>
              <a:rPr lang="en-US" dirty="0" smtClean="0"/>
              <a:t>27</a:t>
            </a:r>
            <a:r>
              <a:rPr lang="en-US" baseline="30000" dirty="0" smtClean="0"/>
              <a:t>th</a:t>
            </a:r>
            <a:r>
              <a:rPr lang="en-US" dirty="0" smtClean="0"/>
              <a:t> November 2018</a:t>
            </a:r>
            <a:endParaRPr lang="en-US" dirty="0"/>
          </a:p>
        </p:txBody>
      </p:sp>
      <p:sp>
        <p:nvSpPr>
          <p:cNvPr id="4" name="Slide Number Placeholder 3"/>
          <p:cNvSpPr>
            <a:spLocks noGrp="1"/>
          </p:cNvSpPr>
          <p:nvPr>
            <p:ph type="sldNum" sz="quarter" idx="12"/>
          </p:nvPr>
        </p:nvSpPr>
        <p:spPr/>
        <p:txBody>
          <a:bodyPr/>
          <a:lstStyle/>
          <a:p>
            <a:fld id="{63B05E86-07BE-43B8-8130-896D23496EBB}" type="slidenum">
              <a:rPr lang="en-US" smtClean="0"/>
              <a:t>1</a:t>
            </a:fld>
            <a:endParaRPr lang="en-US"/>
          </a:p>
        </p:txBody>
      </p:sp>
    </p:spTree>
    <p:extLst>
      <p:ext uri="{BB962C8B-B14F-4D97-AF65-F5344CB8AC3E}">
        <p14:creationId xmlns:p14="http://schemas.microsoft.com/office/powerpoint/2010/main" val="8107416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Fourier transform of two symmetrical and asymmetrical </a:t>
            </a:r>
            <a:r>
              <a:rPr lang="en-US" b="1" dirty="0" smtClean="0">
                <a:latin typeface="Times New Roman" panose="02020603050405020304" pitchFamily="18" charset="0"/>
                <a:cs typeface="Times New Roman" panose="02020603050405020304" pitchFamily="18" charset="0"/>
                <a:sym typeface="Symbol" panose="05050102010706020507" pitchFamily="18" charset="2"/>
              </a:rPr>
              <a:t></a:t>
            </a:r>
            <a:r>
              <a:rPr lang="en-US" b="1" dirty="0" smtClean="0">
                <a:latin typeface="Times New Roman" panose="02020603050405020304" pitchFamily="18" charset="0"/>
                <a:cs typeface="Times New Roman" panose="02020603050405020304" pitchFamily="18" charset="0"/>
              </a:rPr>
              <a:t>functions</a:t>
            </a:r>
            <a:endParaRPr lang="en-US" b="1"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sz="half" idx="1"/>
          </p:nvPr>
        </p:nvSpPr>
        <p:spPr>
          <a:xfrm>
            <a:off x="418684" y="4557861"/>
            <a:ext cx="5575765" cy="1288645"/>
          </a:xfrm>
        </p:spPr>
        <p:txBody>
          <a:bodyPr>
            <a:noAutofit/>
          </a:bodyPr>
          <a:lstStyle/>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This shows that the Fourier transform of two symmetrical delta functions gives a cosine function.</a:t>
            </a:r>
          </a:p>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Also the Fourier transform of real and even function will also be real and even.</a:t>
            </a:r>
            <a:endParaRPr lang="en-US"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half" idx="2"/>
          </p:nvPr>
        </p:nvSpPr>
        <p:spPr>
          <a:xfrm>
            <a:off x="6212916" y="4800905"/>
            <a:ext cx="5837604" cy="963498"/>
          </a:xfrm>
        </p:spPr>
        <p:txBody>
          <a:bodyPr>
            <a:normAutofit/>
          </a:bodyPr>
          <a:lstStyle/>
          <a:p>
            <a:r>
              <a:rPr lang="en-US" b="1" dirty="0" smtClean="0">
                <a:latin typeface="Times New Roman" panose="02020603050405020304" pitchFamily="18" charset="0"/>
                <a:cs typeface="Times New Roman" panose="02020603050405020304" pitchFamily="18" charset="0"/>
              </a:rPr>
              <a:t>TRY THIS! : Calculate the Fourier transform of </a:t>
            </a:r>
            <a:r>
              <a:rPr lang="en-US" b="1" i="1" dirty="0" smtClean="0">
                <a:latin typeface="Times New Roman" panose="02020603050405020304" pitchFamily="18" charset="0"/>
                <a:cs typeface="Times New Roman" panose="02020603050405020304" pitchFamily="18" charset="0"/>
              </a:rPr>
              <a:t>f(x</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10</a:t>
            </a:fld>
            <a:endParaRPr lang="en-US"/>
          </a:p>
        </p:txBody>
      </p:sp>
      <p:pic>
        <p:nvPicPr>
          <p:cNvPr id="7" name="Picture 6"/>
          <p:cNvPicPr>
            <a:picLocks noChangeAspect="1"/>
          </p:cNvPicPr>
          <p:nvPr/>
        </p:nvPicPr>
        <p:blipFill>
          <a:blip r:embed="rId4"/>
          <a:stretch>
            <a:fillRect/>
          </a:stretch>
        </p:blipFill>
        <p:spPr>
          <a:xfrm>
            <a:off x="677639" y="2215066"/>
            <a:ext cx="5125388" cy="2039531"/>
          </a:xfrm>
          <a:prstGeom prst="rect">
            <a:avLst/>
          </a:prstGeom>
        </p:spPr>
      </p:pic>
      <p:pic>
        <p:nvPicPr>
          <p:cNvPr id="8" name="Picture 7"/>
          <p:cNvPicPr>
            <a:picLocks noChangeAspect="1"/>
          </p:cNvPicPr>
          <p:nvPr/>
        </p:nvPicPr>
        <p:blipFill>
          <a:blip r:embed="rId5"/>
          <a:stretch>
            <a:fillRect/>
          </a:stretch>
        </p:blipFill>
        <p:spPr>
          <a:xfrm>
            <a:off x="6217920" y="2162080"/>
            <a:ext cx="5161230" cy="2395781"/>
          </a:xfrm>
          <a:prstGeom prst="rect">
            <a:avLst/>
          </a:prstGeom>
        </p:spPr>
      </p:pic>
      <p:sp>
        <p:nvSpPr>
          <p:cNvPr id="9" name="TextBox 8"/>
          <p:cNvSpPr txBox="1"/>
          <p:nvPr/>
        </p:nvSpPr>
        <p:spPr>
          <a:xfrm>
            <a:off x="126269" y="1814344"/>
            <a:ext cx="6228128"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Two delta functions and their cosine-function transform</a:t>
            </a:r>
            <a:endParaRPr lang="en-US"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217920" y="1805190"/>
            <a:ext cx="6228128"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Two delta functions and their sine-function transform</a:t>
            </a:r>
            <a:endParaRPr lang="en-US"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1379150" y="3657600"/>
            <a:ext cx="45719" cy="369332"/>
          </a:xfrm>
          <a:prstGeom prst="rect">
            <a:avLst/>
          </a:prstGeom>
          <a:noFill/>
        </p:spPr>
        <p:txBody>
          <a:bodyPr wrap="square" rtlCol="0">
            <a:spAutoFit/>
          </a:bodyPr>
          <a:lstStyle/>
          <a:p>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2183820735"/>
              </p:ext>
            </p:extLst>
          </p:nvPr>
        </p:nvGraphicFramePr>
        <p:xfrm>
          <a:off x="6517605" y="5331834"/>
          <a:ext cx="4561859" cy="514671"/>
        </p:xfrm>
        <a:graphic>
          <a:graphicData uri="http://schemas.openxmlformats.org/presentationml/2006/ole">
            <mc:AlternateContent xmlns:mc="http://schemas.openxmlformats.org/markup-compatibility/2006">
              <mc:Choice xmlns:v="urn:schemas-microsoft-com:vml" Requires="v">
                <p:oleObj spid="_x0000_s6203" name="Equation" r:id="rId6" imgW="2476440" imgH="279360" progId="Equation.DSMT4">
                  <p:embed/>
                </p:oleObj>
              </mc:Choice>
              <mc:Fallback>
                <p:oleObj name="Equation" r:id="rId6" imgW="2476440" imgH="279360" progId="Equation.DSMT4">
                  <p:embed/>
                  <p:pic>
                    <p:nvPicPr>
                      <p:cNvPr id="0" name=""/>
                      <p:cNvPicPr/>
                      <p:nvPr/>
                    </p:nvPicPr>
                    <p:blipFill>
                      <a:blip r:embed="rId7"/>
                      <a:stretch>
                        <a:fillRect/>
                      </a:stretch>
                    </p:blipFill>
                    <p:spPr>
                      <a:xfrm>
                        <a:off x="6517605" y="5331834"/>
                        <a:ext cx="4561859" cy="514671"/>
                      </a:xfrm>
                      <a:prstGeom prst="rect">
                        <a:avLst/>
                      </a:prstGeom>
                    </p:spPr>
                  </p:pic>
                </p:oleObj>
              </mc:Fallback>
            </mc:AlternateContent>
          </a:graphicData>
        </a:graphic>
      </p:graphicFrame>
    </p:spTree>
    <p:extLst>
      <p:ext uri="{BB962C8B-B14F-4D97-AF65-F5344CB8AC3E}">
        <p14:creationId xmlns:p14="http://schemas.microsoft.com/office/powerpoint/2010/main" val="220909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Two dimensional transform</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54842" y="1845734"/>
            <a:ext cx="10800838" cy="4213872"/>
          </a:xfrm>
        </p:spPr>
        <p:txBody>
          <a:bodyPr>
            <a:normAutofit lnSpcReduction="10000"/>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Optics generally involved two-dimensional signal: for example, the field across an aperture or the flux-density distribution over and image plane.</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Fourier transform pair take the form,</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Where </a:t>
            </a:r>
            <a:r>
              <a:rPr lang="en-US" sz="2400" i="1" dirty="0" err="1" smtClean="0">
                <a:latin typeface="Times New Roman" panose="02020603050405020304" pitchFamily="18" charset="0"/>
                <a:cs typeface="Times New Roman" panose="02020603050405020304" pitchFamily="18" charset="0"/>
              </a:rPr>
              <a:t>k</a:t>
            </a:r>
            <a:r>
              <a:rPr lang="en-US" sz="2400" baseline="-25000" dirty="0" err="1" smtClean="0">
                <a:latin typeface="Times New Roman" panose="02020603050405020304" pitchFamily="18" charset="0"/>
                <a:cs typeface="Times New Roman" panose="02020603050405020304" pitchFamily="18" charset="0"/>
              </a:rPr>
              <a:t>x</a:t>
            </a:r>
            <a:r>
              <a:rPr lang="en-US" sz="2400" dirty="0" smtClean="0">
                <a:latin typeface="Times New Roman" panose="02020603050405020304" pitchFamily="18" charset="0"/>
                <a:cs typeface="Times New Roman" panose="02020603050405020304" pitchFamily="18" charset="0"/>
              </a:rPr>
              <a:t> and </a:t>
            </a:r>
            <a:r>
              <a:rPr lang="en-US" sz="2400" i="1" dirty="0" err="1" smtClean="0">
                <a:latin typeface="Times New Roman" panose="02020603050405020304" pitchFamily="18" charset="0"/>
                <a:cs typeface="Times New Roman" panose="02020603050405020304" pitchFamily="18" charset="0"/>
              </a:rPr>
              <a:t>k</a:t>
            </a:r>
            <a:r>
              <a:rPr lang="en-US" sz="2400" baseline="-25000" dirty="0" err="1" smtClean="0">
                <a:latin typeface="Times New Roman" panose="02020603050405020304" pitchFamily="18" charset="0"/>
                <a:cs typeface="Times New Roman" panose="02020603050405020304" pitchFamily="18" charset="0"/>
              </a:rPr>
              <a:t>y</a:t>
            </a:r>
            <a:r>
              <a:rPr lang="en-US" sz="2400" dirty="0" smtClean="0">
                <a:latin typeface="Times New Roman" panose="02020603050405020304" pitchFamily="18" charset="0"/>
                <a:cs typeface="Times New Roman" panose="02020603050405020304" pitchFamily="18" charset="0"/>
              </a:rPr>
              <a:t> are angular spatial frequencies.</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11</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165107003"/>
              </p:ext>
            </p:extLst>
          </p:nvPr>
        </p:nvGraphicFramePr>
        <p:xfrm>
          <a:off x="596167" y="3093308"/>
          <a:ext cx="6031214" cy="2110925"/>
        </p:xfrm>
        <a:graphic>
          <a:graphicData uri="http://schemas.openxmlformats.org/presentationml/2006/ole">
            <mc:AlternateContent xmlns:mc="http://schemas.openxmlformats.org/markup-compatibility/2006">
              <mc:Choice xmlns:v="urn:schemas-microsoft-com:vml" Requires="v">
                <p:oleObj spid="_x0000_s7225" name="Equation" r:id="rId4" imgW="3047760" imgH="1066680" progId="Equation.DSMT4">
                  <p:embed/>
                </p:oleObj>
              </mc:Choice>
              <mc:Fallback>
                <p:oleObj name="Equation" r:id="rId4" imgW="3047760" imgH="1066680" progId="Equation.DSMT4">
                  <p:embed/>
                  <p:pic>
                    <p:nvPicPr>
                      <p:cNvPr id="0" name=""/>
                      <p:cNvPicPr/>
                      <p:nvPr/>
                    </p:nvPicPr>
                    <p:blipFill>
                      <a:blip r:embed="rId5"/>
                      <a:stretch>
                        <a:fillRect/>
                      </a:stretch>
                    </p:blipFill>
                    <p:spPr>
                      <a:xfrm>
                        <a:off x="596167" y="3093308"/>
                        <a:ext cx="6031214" cy="2110925"/>
                      </a:xfrm>
                      <a:prstGeom prst="rect">
                        <a:avLst/>
                      </a:prstGeom>
                    </p:spPr>
                  </p:pic>
                </p:oleObj>
              </mc:Fallback>
            </mc:AlternateContent>
          </a:graphicData>
        </a:graphic>
      </p:graphicFrame>
      <p:sp>
        <p:nvSpPr>
          <p:cNvPr id="8" name="TextBox 7"/>
          <p:cNvSpPr txBox="1"/>
          <p:nvPr/>
        </p:nvSpPr>
        <p:spPr>
          <a:xfrm>
            <a:off x="7676435" y="2968249"/>
            <a:ext cx="4110421" cy="1631216"/>
          </a:xfrm>
          <a:prstGeom prst="rect">
            <a:avLst/>
          </a:prstGeom>
          <a:noFill/>
          <a:ln w="28575">
            <a:solidFill>
              <a:srgbClr val="FF0000"/>
            </a:solidFill>
          </a:ln>
        </p:spPr>
        <p:txBody>
          <a:bodyPr wrap="none" rtlCol="0">
            <a:spAutoFit/>
          </a:bodyPr>
          <a:lstStyle/>
          <a:p>
            <a:r>
              <a:rPr lang="en-US" sz="2000" dirty="0" smtClean="0">
                <a:solidFill>
                  <a:srgbClr val="FF0000"/>
                </a:solidFill>
                <a:latin typeface="Times New Roman" panose="02020603050405020304" pitchFamily="18" charset="0"/>
                <a:cs typeface="Times New Roman" panose="02020603050405020304" pitchFamily="18" charset="0"/>
              </a:rPr>
              <a:t>Any non periodic function of </a:t>
            </a:r>
          </a:p>
          <a:p>
            <a:r>
              <a:rPr lang="en-US" sz="2000" smtClean="0">
                <a:solidFill>
                  <a:srgbClr val="FF0000"/>
                </a:solidFill>
                <a:latin typeface="Times New Roman" panose="02020603050405020304" pitchFamily="18" charset="0"/>
                <a:cs typeface="Times New Roman" panose="02020603050405020304" pitchFamily="18" charset="0"/>
              </a:rPr>
              <a:t>two </a:t>
            </a:r>
            <a:r>
              <a:rPr lang="en-US" sz="2000" dirty="0" smtClean="0">
                <a:solidFill>
                  <a:srgbClr val="FF0000"/>
                </a:solidFill>
                <a:latin typeface="Times New Roman" panose="02020603050405020304" pitchFamily="18" charset="0"/>
                <a:cs typeface="Times New Roman" panose="02020603050405020304" pitchFamily="18" charset="0"/>
              </a:rPr>
              <a:t>variables </a:t>
            </a:r>
            <a:r>
              <a:rPr lang="en-US" sz="2000" i="1" dirty="0" smtClean="0">
                <a:solidFill>
                  <a:srgbClr val="FF0000"/>
                </a:solidFill>
                <a:latin typeface="Times New Roman" panose="02020603050405020304" pitchFamily="18" charset="0"/>
                <a:cs typeface="Times New Roman" panose="02020603050405020304" pitchFamily="18" charset="0"/>
              </a:rPr>
              <a:t>f</a:t>
            </a:r>
            <a:r>
              <a:rPr lang="en-US" sz="2000" dirty="0" smtClean="0">
                <a:solidFill>
                  <a:srgbClr val="FF0000"/>
                </a:solidFill>
                <a:latin typeface="Times New Roman" panose="02020603050405020304" pitchFamily="18" charset="0"/>
                <a:cs typeface="Times New Roman" panose="02020603050405020304" pitchFamily="18" charset="0"/>
              </a:rPr>
              <a:t>(</a:t>
            </a:r>
            <a:r>
              <a:rPr lang="en-US" sz="2000" i="1" dirty="0" err="1" smtClean="0">
                <a:solidFill>
                  <a:srgbClr val="FF0000"/>
                </a:solidFill>
                <a:latin typeface="Times New Roman" panose="02020603050405020304" pitchFamily="18" charset="0"/>
                <a:cs typeface="Times New Roman" panose="02020603050405020304" pitchFamily="18" charset="0"/>
              </a:rPr>
              <a:t>x</a:t>
            </a:r>
            <a:r>
              <a:rPr lang="en-US" sz="2000" dirty="0" err="1" smtClean="0">
                <a:solidFill>
                  <a:srgbClr val="FF0000"/>
                </a:solidFill>
                <a:latin typeface="Times New Roman" panose="02020603050405020304" pitchFamily="18" charset="0"/>
                <a:cs typeface="Times New Roman" panose="02020603050405020304" pitchFamily="18" charset="0"/>
              </a:rPr>
              <a:t>,</a:t>
            </a:r>
            <a:r>
              <a:rPr lang="en-US" sz="2000" i="1" dirty="0" err="1" smtClean="0">
                <a:solidFill>
                  <a:srgbClr val="FF0000"/>
                </a:solidFill>
                <a:latin typeface="Times New Roman" panose="02020603050405020304" pitchFamily="18" charset="0"/>
                <a:cs typeface="Times New Roman" panose="02020603050405020304" pitchFamily="18" charset="0"/>
              </a:rPr>
              <a:t>y</a:t>
            </a:r>
            <a:r>
              <a:rPr lang="en-US" sz="2000" dirty="0" smtClean="0">
                <a:solidFill>
                  <a:srgbClr val="FF0000"/>
                </a:solidFill>
                <a:latin typeface="Times New Roman" panose="02020603050405020304" pitchFamily="18" charset="0"/>
                <a:cs typeface="Times New Roman" panose="02020603050405020304" pitchFamily="18" charset="0"/>
              </a:rPr>
              <a:t>) can be synthesized</a:t>
            </a:r>
          </a:p>
          <a:p>
            <a:r>
              <a:rPr lang="en-US" sz="2000" dirty="0" smtClean="0">
                <a:solidFill>
                  <a:srgbClr val="FF0000"/>
                </a:solidFill>
                <a:latin typeface="Times New Roman" panose="02020603050405020304" pitchFamily="18" charset="0"/>
                <a:cs typeface="Times New Roman" panose="02020603050405020304" pitchFamily="18" charset="0"/>
              </a:rPr>
              <a:t>From a distribution of plane waves, </a:t>
            </a:r>
          </a:p>
          <a:p>
            <a:r>
              <a:rPr lang="en-US" sz="2000" dirty="0" smtClean="0">
                <a:solidFill>
                  <a:srgbClr val="FF0000"/>
                </a:solidFill>
                <a:latin typeface="Times New Roman" panose="02020603050405020304" pitchFamily="18" charset="0"/>
                <a:cs typeface="Times New Roman" panose="02020603050405020304" pitchFamily="18" charset="0"/>
              </a:rPr>
              <a:t>each with amplitude </a:t>
            </a:r>
            <a:r>
              <a:rPr lang="en-US" sz="2000" i="1" dirty="0" smtClean="0">
                <a:solidFill>
                  <a:srgbClr val="FF0000"/>
                </a:solidFill>
                <a:latin typeface="Times New Roman" panose="02020603050405020304" pitchFamily="18" charset="0"/>
                <a:cs typeface="Times New Roman" panose="02020603050405020304" pitchFamily="18" charset="0"/>
              </a:rPr>
              <a:t>F</a:t>
            </a:r>
            <a:r>
              <a:rPr lang="en-US" sz="2000" dirty="0" smtClean="0">
                <a:solidFill>
                  <a:srgbClr val="FF0000"/>
                </a:solidFill>
                <a:latin typeface="Times New Roman" panose="02020603050405020304" pitchFamily="18" charset="0"/>
                <a:cs typeface="Times New Roman" panose="02020603050405020304" pitchFamily="18" charset="0"/>
              </a:rPr>
              <a:t>(</a:t>
            </a:r>
            <a:r>
              <a:rPr lang="en-US" sz="2000" i="1" dirty="0" err="1" smtClean="0">
                <a:solidFill>
                  <a:srgbClr val="FF0000"/>
                </a:solidFill>
                <a:latin typeface="Times New Roman" panose="02020603050405020304" pitchFamily="18" charset="0"/>
                <a:cs typeface="Times New Roman" panose="02020603050405020304" pitchFamily="18" charset="0"/>
              </a:rPr>
              <a:t>k</a:t>
            </a:r>
            <a:r>
              <a:rPr lang="en-US" sz="2000" baseline="-25000" dirty="0" err="1" smtClean="0">
                <a:solidFill>
                  <a:srgbClr val="FF0000"/>
                </a:solidFill>
                <a:latin typeface="Times New Roman" panose="02020603050405020304" pitchFamily="18" charset="0"/>
                <a:cs typeface="Times New Roman" panose="02020603050405020304" pitchFamily="18" charset="0"/>
              </a:rPr>
              <a:t>x</a:t>
            </a:r>
            <a:r>
              <a:rPr lang="en-US" sz="2000" dirty="0" err="1" smtClean="0">
                <a:solidFill>
                  <a:srgbClr val="FF0000"/>
                </a:solidFill>
                <a:latin typeface="Times New Roman" panose="02020603050405020304" pitchFamily="18" charset="0"/>
                <a:cs typeface="Times New Roman" panose="02020603050405020304" pitchFamily="18" charset="0"/>
              </a:rPr>
              <a:t>,</a:t>
            </a:r>
            <a:r>
              <a:rPr lang="en-US" sz="2000" i="1" dirty="0" err="1" smtClean="0">
                <a:solidFill>
                  <a:srgbClr val="FF0000"/>
                </a:solidFill>
                <a:latin typeface="Times New Roman" panose="02020603050405020304" pitchFamily="18" charset="0"/>
                <a:cs typeface="Times New Roman" panose="02020603050405020304" pitchFamily="18" charset="0"/>
              </a:rPr>
              <a:t>k</a:t>
            </a:r>
            <a:r>
              <a:rPr lang="en-US" sz="2000" baseline="-25000" dirty="0" err="1" smtClean="0">
                <a:solidFill>
                  <a:srgbClr val="FF0000"/>
                </a:solidFill>
                <a:latin typeface="Times New Roman" panose="02020603050405020304" pitchFamily="18" charset="0"/>
                <a:cs typeface="Times New Roman" panose="02020603050405020304" pitchFamily="18" charset="0"/>
              </a:rPr>
              <a:t>y</a:t>
            </a:r>
            <a:r>
              <a:rPr lang="en-US" sz="2000" dirty="0" smtClean="0">
                <a:solidFill>
                  <a:srgbClr val="FF0000"/>
                </a:solidFill>
                <a:latin typeface="Times New Roman" panose="02020603050405020304" pitchFamily="18" charset="0"/>
                <a:cs typeface="Times New Roman" panose="02020603050405020304" pitchFamily="18" charset="0"/>
              </a:rPr>
              <a:t>) and</a:t>
            </a:r>
          </a:p>
          <a:p>
            <a:r>
              <a:rPr lang="en-US" sz="2000" dirty="0" smtClean="0">
                <a:solidFill>
                  <a:srgbClr val="FF0000"/>
                </a:solidFill>
                <a:latin typeface="Times New Roman" panose="02020603050405020304" pitchFamily="18" charset="0"/>
                <a:cs typeface="Times New Roman" panose="02020603050405020304" pitchFamily="18" charset="0"/>
              </a:rPr>
              <a:t> constant phase.</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9" name="Right Arrow 8"/>
          <p:cNvSpPr/>
          <p:nvPr/>
        </p:nvSpPr>
        <p:spPr>
          <a:xfrm flipH="1">
            <a:off x="6683465" y="3530990"/>
            <a:ext cx="687819" cy="252867"/>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6695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12203"/>
          </a:xfrm>
        </p:spPr>
        <p:txBody>
          <a:bodyPr>
            <a:normAutofit fontScale="90000"/>
          </a:bodyPr>
          <a:lstStyle/>
          <a:p>
            <a:r>
              <a:rPr lang="en-US" b="1" dirty="0" err="1" smtClean="0">
                <a:latin typeface="Times New Roman" panose="02020603050405020304" pitchFamily="18" charset="0"/>
                <a:cs typeface="Times New Roman" panose="02020603050405020304" pitchFamily="18" charset="0"/>
              </a:rPr>
              <a:t>Fraunhofer</a:t>
            </a:r>
            <a:r>
              <a:rPr lang="en-US" b="1" dirty="0" smtClean="0">
                <a:latin typeface="Times New Roman" panose="02020603050405020304" pitchFamily="18" charset="0"/>
                <a:cs typeface="Times New Roman" panose="02020603050405020304" pitchFamily="18" charset="0"/>
              </a:rPr>
              <a:t> diffraction (1)</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603132" y="422031"/>
            <a:ext cx="4588868" cy="5447063"/>
          </a:xfrm>
          <a:solidFill>
            <a:schemeClr val="bg1"/>
          </a:solidFill>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Consider the </a:t>
            </a:r>
            <a:r>
              <a:rPr lang="en-US" sz="2400" dirty="0" err="1" smtClean="0">
                <a:latin typeface="Times New Roman" panose="02020603050405020304" pitchFamily="18" charset="0"/>
                <a:cs typeface="Times New Roman" panose="02020603050405020304" pitchFamily="18" charset="0"/>
              </a:rPr>
              <a:t>Fraunhofer</a:t>
            </a:r>
            <a:r>
              <a:rPr lang="en-US" sz="2400" dirty="0" smtClean="0">
                <a:latin typeface="Times New Roman" panose="02020603050405020304" pitchFamily="18" charset="0"/>
                <a:cs typeface="Times New Roman" panose="02020603050405020304" pitchFamily="18" charset="0"/>
              </a:rPr>
              <a:t> diffraction pattern due to an arbitrary aperture situated in an </a:t>
            </a:r>
            <a:r>
              <a:rPr lang="en-US" sz="2400" dirty="0" err="1" smtClean="0">
                <a:latin typeface="Times New Roman" panose="02020603050405020304" pitchFamily="18" charset="0"/>
                <a:cs typeface="Times New Roman" panose="02020603050405020304" pitchFamily="18" charset="0"/>
              </a:rPr>
              <a:t>xy</a:t>
            </a:r>
            <a:r>
              <a:rPr lang="en-US" sz="2400" dirty="0" smtClean="0">
                <a:latin typeface="Times New Roman" panose="02020603050405020304" pitchFamily="18" charset="0"/>
                <a:cs typeface="Times New Roman" panose="02020603050405020304" pitchFamily="18" charset="0"/>
              </a:rPr>
              <a:t>-plane.</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Plane monochromatic waves diffract from the aperture (</a:t>
            </a:r>
            <a:r>
              <a:rPr lang="en-US" sz="2400" dirty="0" err="1" smtClean="0">
                <a:latin typeface="Times New Roman" panose="02020603050405020304" pitchFamily="18" charset="0"/>
                <a:cs typeface="Times New Roman" panose="02020603050405020304" pitchFamily="18" charset="0"/>
              </a:rPr>
              <a:t>xy</a:t>
            </a:r>
            <a:r>
              <a:rPr lang="en-US" sz="2400" dirty="0" smtClean="0">
                <a:latin typeface="Times New Roman" panose="02020603050405020304" pitchFamily="18" charset="0"/>
                <a:cs typeface="Times New Roman" panose="02020603050405020304" pitchFamily="18" charset="0"/>
              </a:rPr>
              <a:t>) plane.</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diffraction pattern is observed in the XY-plane, called “spectrum plane”, a distance Z along the axis.</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contribution </a:t>
            </a:r>
            <a:r>
              <a:rPr lang="en-US" sz="2400" i="1" dirty="0" err="1" smtClean="0">
                <a:latin typeface="Times New Roman" panose="02020603050405020304" pitchFamily="18" charset="0"/>
                <a:cs typeface="Times New Roman" panose="02020603050405020304" pitchFamily="18" charset="0"/>
              </a:rPr>
              <a:t>dE</a:t>
            </a:r>
            <a:r>
              <a:rPr lang="en-US" sz="2400" baseline="-25000" dirty="0" err="1" smtClean="0">
                <a:latin typeface="Times New Roman" panose="02020603050405020304" pitchFamily="18" charset="0"/>
                <a:cs typeface="Times New Roman" panose="02020603050405020304" pitchFamily="18" charset="0"/>
              </a:rPr>
              <a:t>p</a:t>
            </a:r>
            <a:r>
              <a:rPr lang="en-US" sz="2400" dirty="0" smtClean="0">
                <a:latin typeface="Times New Roman" panose="02020603050405020304" pitchFamily="18" charset="0"/>
                <a:cs typeface="Times New Roman" panose="02020603050405020304" pitchFamily="18" charset="0"/>
              </a:rPr>
              <a:t> at an arbitrary point P due to the light amplitude from an elemental area </a:t>
            </a:r>
            <a:r>
              <a:rPr lang="en-US" sz="2400" i="1" dirty="0" smtClean="0">
                <a:latin typeface="Times New Roman" panose="02020603050405020304" pitchFamily="18" charset="0"/>
                <a:cs typeface="Times New Roman" panose="02020603050405020304" pitchFamily="18" charset="0"/>
              </a:rPr>
              <a:t>da</a:t>
            </a:r>
            <a:r>
              <a:rPr lang="en-US" sz="2400" dirty="0" smtClean="0">
                <a:latin typeface="Times New Roman" panose="02020603050405020304" pitchFamily="18" charset="0"/>
                <a:cs typeface="Times New Roman" panose="02020603050405020304" pitchFamily="18" charset="0"/>
              </a:rPr>
              <a:t> surrounding point O in aperture is given by</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12</a:t>
            </a:fld>
            <a:endParaRPr lang="en-US"/>
          </a:p>
        </p:txBody>
      </p:sp>
      <p:pic>
        <p:nvPicPr>
          <p:cNvPr id="5" name="Picture 4"/>
          <p:cNvPicPr>
            <a:picLocks noChangeAspect="1"/>
          </p:cNvPicPr>
          <p:nvPr/>
        </p:nvPicPr>
        <p:blipFill>
          <a:blip r:embed="rId4"/>
          <a:stretch>
            <a:fillRect/>
          </a:stretch>
        </p:blipFill>
        <p:spPr>
          <a:xfrm>
            <a:off x="461416" y="1156569"/>
            <a:ext cx="7141716" cy="4151500"/>
          </a:xfrm>
          <a:prstGeom prst="rect">
            <a:avLst/>
          </a:prstGeom>
        </p:spPr>
      </p:pic>
      <p:sp>
        <p:nvSpPr>
          <p:cNvPr id="6" name="TextBox 5"/>
          <p:cNvSpPr txBox="1"/>
          <p:nvPr/>
        </p:nvSpPr>
        <p:spPr>
          <a:xfrm>
            <a:off x="461416" y="5447111"/>
            <a:ext cx="6344529" cy="707886"/>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Fraunhofer</a:t>
            </a:r>
            <a:r>
              <a:rPr lang="en-US" sz="2000" b="1" dirty="0" smtClean="0">
                <a:latin typeface="Times New Roman" panose="02020603050405020304" pitchFamily="18" charset="0"/>
                <a:cs typeface="Times New Roman" panose="02020603050405020304" pitchFamily="18" charset="0"/>
              </a:rPr>
              <a:t> diffraction in the spectrum XY-plane due to an aperture in the </a:t>
            </a:r>
            <a:r>
              <a:rPr lang="en-US" sz="2000" b="1" dirty="0" err="1" smtClean="0">
                <a:latin typeface="Times New Roman" panose="02020603050405020304" pitchFamily="18" charset="0"/>
                <a:cs typeface="Times New Roman" panose="02020603050405020304" pitchFamily="18" charset="0"/>
              </a:rPr>
              <a:t>xy</a:t>
            </a:r>
            <a:r>
              <a:rPr lang="en-US" sz="2000" b="1" dirty="0" smtClean="0">
                <a:latin typeface="Times New Roman" panose="02020603050405020304" pitchFamily="18" charset="0"/>
                <a:cs typeface="Times New Roman" panose="02020603050405020304" pitchFamily="18" charset="0"/>
              </a:rPr>
              <a:t>-plane.</a:t>
            </a:r>
            <a:endParaRPr lang="en-US" sz="2000" b="1"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879620991"/>
              </p:ext>
            </p:extLst>
          </p:nvPr>
        </p:nvGraphicFramePr>
        <p:xfrm>
          <a:off x="8692383" y="5440149"/>
          <a:ext cx="2901684" cy="857889"/>
        </p:xfrm>
        <a:graphic>
          <a:graphicData uri="http://schemas.openxmlformats.org/presentationml/2006/ole">
            <mc:AlternateContent xmlns:mc="http://schemas.openxmlformats.org/markup-compatibility/2006">
              <mc:Choice xmlns:v="urn:schemas-microsoft-com:vml" Requires="v">
                <p:oleObj spid="_x0000_s8246" name="Equation" r:id="rId5" imgW="1460160" imgH="431640" progId="Equation.DSMT4">
                  <p:embed/>
                </p:oleObj>
              </mc:Choice>
              <mc:Fallback>
                <p:oleObj name="Equation" r:id="rId5" imgW="1460160" imgH="431640" progId="Equation.DSMT4">
                  <p:embed/>
                  <p:pic>
                    <p:nvPicPr>
                      <p:cNvPr id="0" name=""/>
                      <p:cNvPicPr/>
                      <p:nvPr/>
                    </p:nvPicPr>
                    <p:blipFill>
                      <a:blip r:embed="rId6"/>
                      <a:stretch>
                        <a:fillRect/>
                      </a:stretch>
                    </p:blipFill>
                    <p:spPr>
                      <a:xfrm>
                        <a:off x="8692383" y="5440149"/>
                        <a:ext cx="2901684" cy="857889"/>
                      </a:xfrm>
                      <a:prstGeom prst="rect">
                        <a:avLst/>
                      </a:prstGeom>
                      <a:solidFill>
                        <a:srgbClr val="FFFF00"/>
                      </a:solidFill>
                    </p:spPr>
                  </p:pic>
                </p:oleObj>
              </mc:Fallback>
            </mc:AlternateContent>
          </a:graphicData>
        </a:graphic>
      </p:graphicFrame>
    </p:spTree>
    <p:extLst>
      <p:ext uri="{BB962C8B-B14F-4D97-AF65-F5344CB8AC3E}">
        <p14:creationId xmlns:p14="http://schemas.microsoft.com/office/powerpoint/2010/main" val="423470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9478"/>
            <a:ext cx="12495890" cy="1450757"/>
          </a:xfrm>
        </p:spPr>
        <p:txBody>
          <a:bodyPr/>
          <a:lstStyle/>
          <a:p>
            <a:r>
              <a:rPr lang="en-US" b="1" dirty="0" err="1" smtClean="0">
                <a:latin typeface="Times New Roman" panose="02020603050405020304" pitchFamily="18" charset="0"/>
                <a:cs typeface="Times New Roman" panose="02020603050405020304" pitchFamily="18" charset="0"/>
              </a:rPr>
              <a:t>Fruaunhofer</a:t>
            </a:r>
            <a:r>
              <a:rPr lang="en-US" b="1" dirty="0" smtClean="0">
                <a:latin typeface="Times New Roman" panose="02020603050405020304" pitchFamily="18" charset="0"/>
                <a:cs typeface="Times New Roman" panose="02020603050405020304" pitchFamily="18" charset="0"/>
              </a:rPr>
              <a:t> diffraction (2)</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33005" y="867669"/>
            <a:ext cx="10058400" cy="5110049"/>
          </a:xfrm>
          <a:solidFill>
            <a:schemeClr val="bg1"/>
          </a:solidFill>
        </p:spPr>
        <p:txBody>
          <a:bodyPr>
            <a:normAutofit/>
          </a:bodyPr>
          <a:lstStyle/>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Recall the contribution of electric field </a:t>
            </a:r>
            <a:r>
              <a:rPr lang="en-US" dirty="0" err="1" smtClean="0">
                <a:latin typeface="Times New Roman" panose="02020603050405020304" pitchFamily="18" charset="0"/>
                <a:cs typeface="Times New Roman" panose="02020603050405020304" pitchFamily="18" charset="0"/>
              </a:rPr>
              <a:t>dE</a:t>
            </a:r>
            <a:r>
              <a:rPr lang="en-US" i="1" baseline="-25000" dirty="0" err="1" smtClean="0">
                <a:latin typeface="Times New Roman" panose="02020603050405020304" pitchFamily="18" charset="0"/>
                <a:cs typeface="Times New Roman" panose="02020603050405020304" pitchFamily="18" charset="0"/>
              </a:rPr>
              <a:t>p</a:t>
            </a:r>
            <a:r>
              <a:rPr lang="en-US" dirty="0" smtClean="0">
                <a:latin typeface="Times New Roman" panose="02020603050405020304" pitchFamily="18" charset="0"/>
                <a:cs typeface="Times New Roman" panose="02020603050405020304" pitchFamily="18" charset="0"/>
              </a:rPr>
              <a:t> at point P on spectrum plane.</a:t>
            </a:r>
          </a:p>
          <a:p>
            <a:pPr>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Amplitude of the contribution term decreases with distance </a:t>
            </a:r>
            <a:r>
              <a:rPr lang="en-US" i="1" dirty="0" smtClean="0">
                <a:latin typeface="Times New Roman" panose="02020603050405020304" pitchFamily="18" charset="0"/>
                <a:cs typeface="Times New Roman" panose="02020603050405020304" pitchFamily="18" charset="0"/>
              </a:rPr>
              <a:t>r</a:t>
            </a:r>
            <a:r>
              <a:rPr lang="en-US" dirty="0" smtClean="0">
                <a:latin typeface="Times New Roman" panose="02020603050405020304" pitchFamily="18" charset="0"/>
                <a:cs typeface="Times New Roman" panose="02020603050405020304" pitchFamily="18" charset="0"/>
              </a:rPr>
              <a:t> (distance from point O to point P).</a:t>
            </a:r>
          </a:p>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The illumination of the aperture may be non-uniform and generally given as E</a:t>
            </a:r>
            <a:r>
              <a:rPr lang="en-US" baseline="-25000" dirty="0" smtClean="0">
                <a:latin typeface="Times New Roman" panose="02020603050405020304" pitchFamily="18" charset="0"/>
                <a:cs typeface="Times New Roman" panose="02020603050405020304" pitchFamily="18" charset="0"/>
              </a:rPr>
              <a:t>A</a:t>
            </a:r>
            <a:r>
              <a:rPr lang="en-US" dirty="0" smtClean="0">
                <a:latin typeface="Times New Roman" panose="02020603050405020304" pitchFamily="18" charset="0"/>
                <a:cs typeface="Times New Roman" panose="02020603050405020304" pitchFamily="18" charset="0"/>
              </a:rPr>
              <a:t> = E</a:t>
            </a:r>
            <a:r>
              <a:rPr lang="en-US" baseline="-25000" dirty="0" smtClean="0">
                <a:latin typeface="Times New Roman" panose="02020603050405020304" pitchFamily="18" charset="0"/>
                <a:cs typeface="Times New Roman" panose="02020603050405020304" pitchFamily="18" charset="0"/>
              </a:rPr>
              <a:t>A</a:t>
            </a:r>
            <a:r>
              <a:rPr lang="en-US" dirty="0" smtClean="0">
                <a:latin typeface="Times New Roman" panose="02020603050405020304" pitchFamily="18" charset="0"/>
                <a:cs typeface="Times New Roman" panose="02020603050405020304" pitchFamily="18" charset="0"/>
              </a:rPr>
              <a:t>(</a:t>
            </a:r>
            <a:r>
              <a:rPr lang="en-US" i="1" dirty="0" err="1" smtClean="0">
                <a:latin typeface="Times New Roman" panose="02020603050405020304" pitchFamily="18" charset="0"/>
                <a:cs typeface="Times New Roman" panose="02020603050405020304" pitchFamily="18" charset="0"/>
              </a:rPr>
              <a:t>x</a:t>
            </a:r>
            <a:r>
              <a:rPr lang="en-US" dirty="0" err="1" smtClean="0">
                <a:latin typeface="Times New Roman" panose="02020603050405020304" pitchFamily="18" charset="0"/>
                <a:cs typeface="Times New Roman" panose="02020603050405020304" pitchFamily="18" charset="0"/>
              </a:rPr>
              <a:t>,</a:t>
            </a:r>
            <a:r>
              <a:rPr lang="en-US" i="1" dirty="0" err="1" smtClean="0">
                <a:latin typeface="Times New Roman" panose="02020603050405020304" pitchFamily="18" charset="0"/>
                <a:cs typeface="Times New Roman" panose="02020603050405020304" pitchFamily="18" charset="0"/>
              </a:rPr>
              <a:t>y</a:t>
            </a:r>
            <a:r>
              <a:rPr lang="en-US"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According the figure in the previous page, </a:t>
            </a:r>
            <a:r>
              <a:rPr lang="en-US" i="1" dirty="0" smtClean="0">
                <a:latin typeface="Times New Roman" panose="02020603050405020304" pitchFamily="18" charset="0"/>
                <a:cs typeface="Times New Roman" panose="02020603050405020304" pitchFamily="18" charset="0"/>
              </a:rPr>
              <a:t>r</a:t>
            </a:r>
            <a:r>
              <a:rPr lang="en-US" dirty="0" smtClean="0">
                <a:latin typeface="Times New Roman" panose="02020603050405020304" pitchFamily="18" charset="0"/>
                <a:cs typeface="Times New Roman" panose="02020603050405020304" pitchFamily="18" charset="0"/>
              </a:rPr>
              <a:t> can be approximately given as</a:t>
            </a: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By substituting </a:t>
            </a:r>
            <a:r>
              <a:rPr lang="en-US" i="1" dirty="0" smtClean="0">
                <a:latin typeface="Times New Roman" panose="02020603050405020304" pitchFamily="18" charset="0"/>
                <a:cs typeface="Times New Roman" panose="02020603050405020304" pitchFamily="18" charset="0"/>
              </a:rPr>
              <a:t>r</a:t>
            </a:r>
            <a:r>
              <a:rPr lang="en-US" dirty="0" smtClean="0">
                <a:latin typeface="Times New Roman" panose="02020603050405020304" pitchFamily="18" charset="0"/>
                <a:cs typeface="Times New Roman" panose="02020603050405020304" pitchFamily="18" charset="0"/>
              </a:rPr>
              <a:t> in the phase of </a:t>
            </a:r>
            <a:r>
              <a:rPr lang="en-US" dirty="0" err="1" smtClean="0">
                <a:latin typeface="Times New Roman" panose="02020603050405020304" pitchFamily="18" charset="0"/>
                <a:cs typeface="Times New Roman" panose="02020603050405020304" pitchFamily="18" charset="0"/>
              </a:rPr>
              <a:t>dE</a:t>
            </a:r>
            <a:r>
              <a:rPr lang="en-US" baseline="-25000" dirty="0" err="1" smtClean="0">
                <a:latin typeface="Times New Roman" panose="02020603050405020304" pitchFamily="18" charset="0"/>
                <a:cs typeface="Times New Roman" panose="02020603050405020304" pitchFamily="18" charset="0"/>
              </a:rPr>
              <a:t>p</a:t>
            </a:r>
            <a:r>
              <a:rPr lang="en-US" dirty="0" smtClean="0">
                <a:latin typeface="Times New Roman" panose="02020603050405020304" pitchFamily="18" charset="0"/>
                <a:cs typeface="Times New Roman" panose="02020603050405020304" pitchFamily="18" charset="0"/>
              </a:rPr>
              <a:t> and </a:t>
            </a:r>
            <a:r>
              <a:rPr lang="en-US" i="1" dirty="0" smtClean="0">
                <a:latin typeface="Times New Roman" panose="02020603050405020304" pitchFamily="18" charset="0"/>
                <a:cs typeface="Times New Roman" panose="02020603050405020304" pitchFamily="18" charset="0"/>
              </a:rPr>
              <a:t>r</a:t>
            </a:r>
            <a:r>
              <a:rPr lang="en-US" dirty="0" smtClean="0">
                <a:latin typeface="Times New Roman" panose="02020603050405020304" pitchFamily="18" charset="0"/>
                <a:cs typeface="Times New Roman" panose="02020603050405020304" pitchFamily="18" charset="0"/>
              </a:rPr>
              <a:t> in amplitude with Z,</a:t>
            </a:r>
          </a:p>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Upon integration over the area of the aperture, thus</a:t>
            </a:r>
          </a:p>
          <a:p>
            <a:pPr>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13</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031465679"/>
              </p:ext>
            </p:extLst>
          </p:nvPr>
        </p:nvGraphicFramePr>
        <p:xfrm>
          <a:off x="8215068" y="614890"/>
          <a:ext cx="2901684" cy="857889"/>
        </p:xfrm>
        <a:graphic>
          <a:graphicData uri="http://schemas.openxmlformats.org/presentationml/2006/ole">
            <mc:AlternateContent xmlns:mc="http://schemas.openxmlformats.org/markup-compatibility/2006">
              <mc:Choice xmlns:v="urn:schemas-microsoft-com:vml" Requires="v">
                <p:oleObj spid="_x0000_s9411" name="Equation" r:id="rId3" imgW="1460160" imgH="431640" progId="Equation.DSMT4">
                  <p:embed/>
                </p:oleObj>
              </mc:Choice>
              <mc:Fallback>
                <p:oleObj name="Equation" r:id="rId3" imgW="1460160" imgH="431640" progId="Equation.DSMT4">
                  <p:embed/>
                  <p:pic>
                    <p:nvPicPr>
                      <p:cNvPr id="0" name=""/>
                      <p:cNvPicPr/>
                      <p:nvPr/>
                    </p:nvPicPr>
                    <p:blipFill>
                      <a:blip r:embed="rId4"/>
                      <a:stretch>
                        <a:fillRect/>
                      </a:stretch>
                    </p:blipFill>
                    <p:spPr>
                      <a:xfrm>
                        <a:off x="8215068" y="614890"/>
                        <a:ext cx="2901684" cy="857889"/>
                      </a:xfrm>
                      <a:prstGeom prst="rect">
                        <a:avLst/>
                      </a:prstGeom>
                      <a:solidFill>
                        <a:srgbClr val="FFFF00"/>
                      </a:solid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705980118"/>
              </p:ext>
            </p:extLst>
          </p:nvPr>
        </p:nvGraphicFramePr>
        <p:xfrm>
          <a:off x="8215068" y="2937290"/>
          <a:ext cx="2146017" cy="787529"/>
        </p:xfrm>
        <a:graphic>
          <a:graphicData uri="http://schemas.openxmlformats.org/presentationml/2006/ole">
            <mc:AlternateContent xmlns:mc="http://schemas.openxmlformats.org/markup-compatibility/2006">
              <mc:Choice xmlns:v="urn:schemas-microsoft-com:vml" Requires="v">
                <p:oleObj spid="_x0000_s9412" name="Equation" r:id="rId5" imgW="1384200" imgH="507960" progId="Equation.DSMT4">
                  <p:embed/>
                </p:oleObj>
              </mc:Choice>
              <mc:Fallback>
                <p:oleObj name="Equation" r:id="rId5" imgW="1384200" imgH="507960" progId="Equation.DSMT4">
                  <p:embed/>
                  <p:pic>
                    <p:nvPicPr>
                      <p:cNvPr id="0" name=""/>
                      <p:cNvPicPr/>
                      <p:nvPr/>
                    </p:nvPicPr>
                    <p:blipFill>
                      <a:blip r:embed="rId6"/>
                      <a:stretch>
                        <a:fillRect/>
                      </a:stretch>
                    </p:blipFill>
                    <p:spPr>
                      <a:xfrm>
                        <a:off x="8215068" y="2937290"/>
                        <a:ext cx="2146017" cy="787529"/>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064277510"/>
              </p:ext>
            </p:extLst>
          </p:nvPr>
        </p:nvGraphicFramePr>
        <p:xfrm>
          <a:off x="7154575" y="3803845"/>
          <a:ext cx="4794250" cy="857250"/>
        </p:xfrm>
        <a:graphic>
          <a:graphicData uri="http://schemas.openxmlformats.org/presentationml/2006/ole">
            <mc:AlternateContent xmlns:mc="http://schemas.openxmlformats.org/markup-compatibility/2006">
              <mc:Choice xmlns:v="urn:schemas-microsoft-com:vml" Requires="v">
                <p:oleObj spid="_x0000_s9413" name="Equation" r:id="rId7" imgW="2412720" imgH="431640" progId="Equation.DSMT4">
                  <p:embed/>
                </p:oleObj>
              </mc:Choice>
              <mc:Fallback>
                <p:oleObj name="Equation" r:id="rId7" imgW="2412720" imgH="431640" progId="Equation.DSMT4">
                  <p:embed/>
                  <p:pic>
                    <p:nvPicPr>
                      <p:cNvPr id="0" name=""/>
                      <p:cNvPicPr/>
                      <p:nvPr/>
                    </p:nvPicPr>
                    <p:blipFill>
                      <a:blip r:embed="rId8"/>
                      <a:stretch>
                        <a:fillRect/>
                      </a:stretch>
                    </p:blipFill>
                    <p:spPr>
                      <a:xfrm>
                        <a:off x="7154575" y="3803845"/>
                        <a:ext cx="4794250" cy="857250"/>
                      </a:xfrm>
                      <a:prstGeom prst="rect">
                        <a:avLst/>
                      </a:prstGeom>
                      <a:solidFill>
                        <a:srgbClr val="FFFF00"/>
                      </a:solid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498067716"/>
              </p:ext>
            </p:extLst>
          </p:nvPr>
        </p:nvGraphicFramePr>
        <p:xfrm>
          <a:off x="2589674" y="5109088"/>
          <a:ext cx="5676900" cy="1109663"/>
        </p:xfrm>
        <a:graphic>
          <a:graphicData uri="http://schemas.openxmlformats.org/presentationml/2006/ole">
            <mc:AlternateContent xmlns:mc="http://schemas.openxmlformats.org/markup-compatibility/2006">
              <mc:Choice xmlns:v="urn:schemas-microsoft-com:vml" Requires="v">
                <p:oleObj spid="_x0000_s9414" name="Equation" r:id="rId9" imgW="2857320" imgH="558720" progId="Equation.DSMT4">
                  <p:embed/>
                </p:oleObj>
              </mc:Choice>
              <mc:Fallback>
                <p:oleObj name="Equation" r:id="rId9" imgW="2857320" imgH="558720" progId="Equation.DSMT4">
                  <p:embed/>
                  <p:pic>
                    <p:nvPicPr>
                      <p:cNvPr id="0" name=""/>
                      <p:cNvPicPr/>
                      <p:nvPr/>
                    </p:nvPicPr>
                    <p:blipFill>
                      <a:blip r:embed="rId10"/>
                      <a:stretch>
                        <a:fillRect/>
                      </a:stretch>
                    </p:blipFill>
                    <p:spPr>
                      <a:xfrm>
                        <a:off x="2589674" y="5109088"/>
                        <a:ext cx="5676900" cy="1109663"/>
                      </a:xfrm>
                      <a:prstGeom prst="rect">
                        <a:avLst/>
                      </a:prstGeom>
                      <a:solidFill>
                        <a:srgbClr val="FFFF00"/>
                      </a:solidFill>
                    </p:spPr>
                  </p:pic>
                </p:oleObj>
              </mc:Fallback>
            </mc:AlternateContent>
          </a:graphicData>
        </a:graphic>
      </p:graphicFrame>
    </p:spTree>
    <p:extLst>
      <p:ext uri="{BB962C8B-B14F-4D97-AF65-F5344CB8AC3E}">
        <p14:creationId xmlns:p14="http://schemas.microsoft.com/office/powerpoint/2010/main" val="32859421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Example </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316530" y="1216294"/>
            <a:ext cx="4031549" cy="5710631"/>
          </a:xfrm>
          <a:solidFill>
            <a:schemeClr val="bg1"/>
          </a:solidFill>
        </p:spPr>
        <p:txBody>
          <a:bodyPr/>
          <a:lstStyle/>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From the figure,</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14</a:t>
            </a:fld>
            <a:endParaRPr lang="en-US"/>
          </a:p>
        </p:txBody>
      </p:sp>
      <p:pic>
        <p:nvPicPr>
          <p:cNvPr id="5" name="Picture 4"/>
          <p:cNvPicPr>
            <a:picLocks noChangeAspect="1"/>
          </p:cNvPicPr>
          <p:nvPr/>
        </p:nvPicPr>
        <p:blipFill>
          <a:blip r:embed="rId3"/>
          <a:stretch>
            <a:fillRect/>
          </a:stretch>
        </p:blipFill>
        <p:spPr>
          <a:xfrm>
            <a:off x="174814" y="1954916"/>
            <a:ext cx="7141716" cy="4151500"/>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2501807779"/>
              </p:ext>
            </p:extLst>
          </p:nvPr>
        </p:nvGraphicFramePr>
        <p:xfrm>
          <a:off x="7550191" y="1759905"/>
          <a:ext cx="4700533" cy="4115326"/>
        </p:xfrm>
        <a:graphic>
          <a:graphicData uri="http://schemas.openxmlformats.org/presentationml/2006/ole">
            <mc:AlternateContent xmlns:mc="http://schemas.openxmlformats.org/markup-compatibility/2006">
              <mc:Choice xmlns:v="urn:schemas-microsoft-com:vml" Requires="v">
                <p:oleObj spid="_x0000_s12332" name="Equation" r:id="rId4" imgW="3162240" imgH="2768400" progId="Equation.DSMT4">
                  <p:embed/>
                </p:oleObj>
              </mc:Choice>
              <mc:Fallback>
                <p:oleObj name="Equation" r:id="rId4" imgW="3162240" imgH="2768400" progId="Equation.DSMT4">
                  <p:embed/>
                  <p:pic>
                    <p:nvPicPr>
                      <p:cNvPr id="0" name=""/>
                      <p:cNvPicPr/>
                      <p:nvPr/>
                    </p:nvPicPr>
                    <p:blipFill>
                      <a:blip r:embed="rId5"/>
                      <a:stretch>
                        <a:fillRect/>
                      </a:stretch>
                    </p:blipFill>
                    <p:spPr>
                      <a:xfrm>
                        <a:off x="7550191" y="1759905"/>
                        <a:ext cx="4700533" cy="4115326"/>
                      </a:xfrm>
                      <a:prstGeom prst="rect">
                        <a:avLst/>
                      </a:prstGeom>
                    </p:spPr>
                  </p:pic>
                </p:oleObj>
              </mc:Fallback>
            </mc:AlternateContent>
          </a:graphicData>
        </a:graphic>
      </p:graphicFrame>
    </p:spTree>
    <p:extLst>
      <p:ext uri="{BB962C8B-B14F-4D97-AF65-F5344CB8AC3E}">
        <p14:creationId xmlns:p14="http://schemas.microsoft.com/office/powerpoint/2010/main" val="2753587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09183"/>
            <a:ext cx="10058400" cy="682388"/>
          </a:xfrm>
        </p:spPr>
        <p:txBody>
          <a:bodyPr>
            <a:normAutofit fontScale="90000"/>
          </a:bodyPr>
          <a:lstStyle/>
          <a:p>
            <a:r>
              <a:rPr lang="en-US" b="1" dirty="0" err="1" smtClean="0">
                <a:latin typeface="Times New Roman" panose="02020603050405020304" pitchFamily="18" charset="0"/>
                <a:cs typeface="Times New Roman" panose="02020603050405020304" pitchFamily="18" charset="0"/>
              </a:rPr>
              <a:t>Fraunhofer</a:t>
            </a:r>
            <a:r>
              <a:rPr lang="en-US" b="1" dirty="0" smtClean="0">
                <a:latin typeface="Times New Roman" panose="02020603050405020304" pitchFamily="18" charset="0"/>
                <a:cs typeface="Times New Roman" panose="02020603050405020304" pitchFamily="18" charset="0"/>
              </a:rPr>
              <a:t> diffraction (3)</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72955" y="914400"/>
            <a:ext cx="10882725" cy="4954694"/>
          </a:xfrm>
          <a:solidFill>
            <a:schemeClr val="bg1"/>
          </a:solidFill>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Define the relative amplitude distribution </a:t>
            </a:r>
            <a:r>
              <a:rPr lang="en-US" sz="2400" i="1" dirty="0" err="1" smtClean="0">
                <a:latin typeface="Times New Roman" panose="02020603050405020304" pitchFamily="18" charset="0"/>
                <a:cs typeface="Times New Roman" panose="02020603050405020304" pitchFamily="18" charset="0"/>
              </a:rPr>
              <a:t>A</a:t>
            </a:r>
            <a:r>
              <a:rPr lang="en-US" sz="2400" baseline="-25000" dirty="0" err="1" smtClean="0">
                <a:latin typeface="Times New Roman" panose="02020603050405020304" pitchFamily="18" charset="0"/>
                <a:cs typeface="Times New Roman" panose="02020603050405020304" pitchFamily="18" charset="0"/>
              </a:rPr>
              <a:t>p</a:t>
            </a:r>
            <a:r>
              <a:rPr lang="en-US" sz="2400" dirty="0" smtClean="0">
                <a:latin typeface="Times New Roman" panose="02020603050405020304" pitchFamily="18" charset="0"/>
                <a:cs typeface="Times New Roman" panose="02020603050405020304" pitchFamily="18" charset="0"/>
              </a:rPr>
              <a:t> of the electric field in the spectrum plane.</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Also, introduction the angular spatial frequencies,</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This gives</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This shows that the </a:t>
            </a:r>
            <a:r>
              <a:rPr lang="en-US" sz="2400" b="1" dirty="0" smtClean="0">
                <a:latin typeface="Times New Roman" panose="02020603050405020304" pitchFamily="18" charset="0"/>
                <a:cs typeface="Times New Roman" panose="02020603050405020304" pitchFamily="18" charset="0"/>
              </a:rPr>
              <a:t>amplitude distribution </a:t>
            </a:r>
            <a:r>
              <a:rPr lang="en-US" sz="2400" dirty="0" smtClean="0">
                <a:latin typeface="Times New Roman" panose="02020603050405020304" pitchFamily="18" charset="0"/>
                <a:cs typeface="Times New Roman" panose="02020603050405020304" pitchFamily="18" charset="0"/>
              </a:rPr>
              <a:t>or </a:t>
            </a:r>
            <a:r>
              <a:rPr lang="en-US" sz="2400" b="1" dirty="0" err="1" smtClean="0">
                <a:latin typeface="Times New Roman" panose="02020603050405020304" pitchFamily="18" charset="0"/>
                <a:cs typeface="Times New Roman" panose="02020603050405020304" pitchFamily="18" charset="0"/>
              </a:rPr>
              <a:t>Fraunhofer</a:t>
            </a:r>
            <a:r>
              <a:rPr lang="en-US" sz="2400" b="1" dirty="0" smtClean="0">
                <a:latin typeface="Times New Roman" panose="02020603050405020304" pitchFamily="18" charset="0"/>
                <a:cs typeface="Times New Roman" panose="02020603050405020304" pitchFamily="18" charset="0"/>
              </a:rPr>
              <a:t> diffraction pattern  </a:t>
            </a:r>
            <a:r>
              <a:rPr lang="en-US" sz="2400" i="1" dirty="0" err="1" smtClean="0">
                <a:latin typeface="Times New Roman" panose="02020603050405020304" pitchFamily="18" charset="0"/>
                <a:cs typeface="Times New Roman" panose="02020603050405020304" pitchFamily="18" charset="0"/>
              </a:rPr>
              <a:t>A</a:t>
            </a:r>
            <a:r>
              <a:rPr lang="en-US" sz="2400" baseline="-25000" dirty="0" err="1" smtClean="0">
                <a:latin typeface="Times New Roman" panose="02020603050405020304" pitchFamily="18" charset="0"/>
                <a:cs typeface="Times New Roman" panose="02020603050405020304" pitchFamily="18" charset="0"/>
              </a:rPr>
              <a:t>p</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a:t>
            </a:r>
            <a:r>
              <a:rPr lang="en-US" sz="2400" baseline="-25000" dirty="0" err="1" smtClean="0">
                <a:latin typeface="Times New Roman" panose="02020603050405020304" pitchFamily="18" charset="0"/>
                <a:cs typeface="Times New Roman" panose="02020603050405020304" pitchFamily="18" charset="0"/>
              </a:rPr>
              <a:t>X</a:t>
            </a:r>
            <a:r>
              <a:rPr lang="en-US" sz="2400" dirty="0" err="1" smtClean="0">
                <a:latin typeface="Times New Roman" panose="02020603050405020304" pitchFamily="18" charset="0"/>
                <a:cs typeface="Times New Roman" panose="02020603050405020304" pitchFamily="18" charset="0"/>
              </a:rPr>
              <a:t>,</a:t>
            </a:r>
            <a:r>
              <a:rPr lang="en-US" sz="2400" i="1" dirty="0" err="1" smtClean="0">
                <a:latin typeface="Times New Roman" panose="02020603050405020304" pitchFamily="18" charset="0"/>
                <a:cs typeface="Times New Roman" panose="02020603050405020304" pitchFamily="18" charset="0"/>
              </a:rPr>
              <a:t>k</a:t>
            </a:r>
            <a:r>
              <a:rPr lang="en-US" sz="2400" baseline="-25000" dirty="0" err="1" smtClean="0">
                <a:latin typeface="Times New Roman" panose="02020603050405020304" pitchFamily="18" charset="0"/>
                <a:cs typeface="Times New Roman" panose="02020603050405020304" pitchFamily="18" charset="0"/>
              </a:rPr>
              <a:t>Y</a:t>
            </a:r>
            <a:r>
              <a:rPr lang="en-US" sz="2400" dirty="0" smtClean="0">
                <a:latin typeface="Times New Roman" panose="02020603050405020304" pitchFamily="18" charset="0"/>
                <a:cs typeface="Times New Roman" panose="02020603050405020304" pitchFamily="18" charset="0"/>
              </a:rPr>
              <a:t>) actually is the </a:t>
            </a:r>
            <a:r>
              <a:rPr lang="en-US" sz="2400" b="1" dirty="0" smtClean="0">
                <a:solidFill>
                  <a:srgbClr val="FF0000"/>
                </a:solidFill>
                <a:latin typeface="Times New Roman" panose="02020603050405020304" pitchFamily="18" charset="0"/>
                <a:cs typeface="Times New Roman" panose="02020603050405020304" pitchFamily="18" charset="0"/>
              </a:rPr>
              <a:t>2D</a:t>
            </a:r>
            <a:r>
              <a:rPr lang="en-US" sz="2400" dirty="0" smtClean="0">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Fourier transform </a:t>
            </a:r>
            <a:r>
              <a:rPr lang="en-US" sz="2400" dirty="0" smtClean="0">
                <a:latin typeface="Times New Roman" panose="02020603050405020304" pitchFamily="18" charset="0"/>
                <a:cs typeface="Times New Roman" panose="02020603050405020304" pitchFamily="18" charset="0"/>
              </a:rPr>
              <a:t>of the </a:t>
            </a:r>
            <a:r>
              <a:rPr lang="en-US" sz="2400" b="1" dirty="0" smtClean="0">
                <a:latin typeface="Times New Roman" panose="02020603050405020304" pitchFamily="18" charset="0"/>
                <a:cs typeface="Times New Roman" panose="02020603050405020304" pitchFamily="18" charset="0"/>
              </a:rPr>
              <a:t>aperture function </a:t>
            </a:r>
            <a:r>
              <a:rPr lang="en-US" sz="2400" i="1" dirty="0" smtClean="0">
                <a:latin typeface="Times New Roman" panose="02020603050405020304" pitchFamily="18" charset="0"/>
                <a:cs typeface="Times New Roman" panose="02020603050405020304" pitchFamily="18" charset="0"/>
              </a:rPr>
              <a:t>E</a:t>
            </a:r>
            <a:r>
              <a:rPr lang="en-US" sz="2400" baseline="-25000" dirty="0" smtClean="0">
                <a:latin typeface="Times New Roman" panose="02020603050405020304" pitchFamily="18" charset="0"/>
                <a:cs typeface="Times New Roman" panose="02020603050405020304" pitchFamily="18" charset="0"/>
              </a:rPr>
              <a:t>A  </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x,y</a:t>
            </a:r>
            <a:r>
              <a:rPr lang="en-US" sz="2400"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This also reveals that the </a:t>
            </a:r>
            <a:r>
              <a:rPr lang="en-US" sz="2400" b="1" dirty="0" smtClean="0">
                <a:solidFill>
                  <a:srgbClr val="FF0000"/>
                </a:solidFill>
                <a:latin typeface="Times New Roman" panose="02020603050405020304" pitchFamily="18" charset="0"/>
                <a:cs typeface="Times New Roman" panose="02020603050405020304" pitchFamily="18" charset="0"/>
              </a:rPr>
              <a:t>inverse transform </a:t>
            </a:r>
            <a:r>
              <a:rPr lang="en-US" sz="2400" dirty="0" smtClean="0">
                <a:latin typeface="Times New Roman" panose="02020603050405020304" pitchFamily="18" charset="0"/>
                <a:cs typeface="Times New Roman" panose="02020603050405020304" pitchFamily="18" charset="0"/>
              </a:rPr>
              <a:t>gives</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15</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079392308"/>
              </p:ext>
            </p:extLst>
          </p:nvPr>
        </p:nvGraphicFramePr>
        <p:xfrm>
          <a:off x="2600325" y="1527175"/>
          <a:ext cx="6230938" cy="604838"/>
        </p:xfrm>
        <a:graphic>
          <a:graphicData uri="http://schemas.openxmlformats.org/presentationml/2006/ole">
            <mc:AlternateContent xmlns:mc="http://schemas.openxmlformats.org/markup-compatibility/2006">
              <mc:Choice xmlns:v="urn:schemas-microsoft-com:vml" Requires="v">
                <p:oleObj spid="_x0000_s10431" name="Equation" r:id="rId4" imgW="3136680" imgH="304560" progId="Equation.DSMT4">
                  <p:embed/>
                </p:oleObj>
              </mc:Choice>
              <mc:Fallback>
                <p:oleObj name="Equation" r:id="rId4" imgW="3136680" imgH="304560" progId="Equation.DSMT4">
                  <p:embed/>
                  <p:pic>
                    <p:nvPicPr>
                      <p:cNvPr id="0" name=""/>
                      <p:cNvPicPr/>
                      <p:nvPr/>
                    </p:nvPicPr>
                    <p:blipFill>
                      <a:blip r:embed="rId5"/>
                      <a:stretch>
                        <a:fillRect/>
                      </a:stretch>
                    </p:blipFill>
                    <p:spPr>
                      <a:xfrm>
                        <a:off x="2600325" y="1527175"/>
                        <a:ext cx="6230938" cy="604838"/>
                      </a:xfrm>
                      <a:prstGeom prst="rect">
                        <a:avLst/>
                      </a:prstGeom>
                      <a:solidFill>
                        <a:srgbClr val="FFFF00"/>
                      </a:solid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36259031"/>
              </p:ext>
            </p:extLst>
          </p:nvPr>
        </p:nvGraphicFramePr>
        <p:xfrm>
          <a:off x="6659633" y="2281948"/>
          <a:ext cx="2575672" cy="761503"/>
        </p:xfrm>
        <a:graphic>
          <a:graphicData uri="http://schemas.openxmlformats.org/presentationml/2006/ole">
            <mc:AlternateContent xmlns:mc="http://schemas.openxmlformats.org/markup-compatibility/2006">
              <mc:Choice xmlns:v="urn:schemas-microsoft-com:vml" Requires="v">
                <p:oleObj spid="_x0000_s10432" name="Equation" r:id="rId6" imgW="1460160" imgH="431640" progId="Equation.DSMT4">
                  <p:embed/>
                </p:oleObj>
              </mc:Choice>
              <mc:Fallback>
                <p:oleObj name="Equation" r:id="rId6" imgW="1460160" imgH="431640" progId="Equation.DSMT4">
                  <p:embed/>
                  <p:pic>
                    <p:nvPicPr>
                      <p:cNvPr id="0" name=""/>
                      <p:cNvPicPr/>
                      <p:nvPr/>
                    </p:nvPicPr>
                    <p:blipFill>
                      <a:blip r:embed="rId7"/>
                      <a:stretch>
                        <a:fillRect/>
                      </a:stretch>
                    </p:blipFill>
                    <p:spPr>
                      <a:xfrm>
                        <a:off x="6659633" y="2281948"/>
                        <a:ext cx="2575672" cy="76150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05937396"/>
              </p:ext>
            </p:extLst>
          </p:nvPr>
        </p:nvGraphicFramePr>
        <p:xfrm>
          <a:off x="2004278" y="3309155"/>
          <a:ext cx="6813231" cy="812469"/>
        </p:xfrm>
        <a:graphic>
          <a:graphicData uri="http://schemas.openxmlformats.org/presentationml/2006/ole">
            <mc:AlternateContent xmlns:mc="http://schemas.openxmlformats.org/markup-compatibility/2006">
              <mc:Choice xmlns:v="urn:schemas-microsoft-com:vml" Requires="v">
                <p:oleObj spid="_x0000_s10433" name="Equation" r:id="rId8" imgW="2552400" imgH="304560" progId="Equation.DSMT4">
                  <p:embed/>
                </p:oleObj>
              </mc:Choice>
              <mc:Fallback>
                <p:oleObj name="Equation" r:id="rId8" imgW="2552400" imgH="304560" progId="Equation.DSMT4">
                  <p:embed/>
                  <p:pic>
                    <p:nvPicPr>
                      <p:cNvPr id="0" name=""/>
                      <p:cNvPicPr/>
                      <p:nvPr/>
                    </p:nvPicPr>
                    <p:blipFill>
                      <a:blip r:embed="rId9"/>
                      <a:stretch>
                        <a:fillRect/>
                      </a:stretch>
                    </p:blipFill>
                    <p:spPr>
                      <a:xfrm>
                        <a:off x="2004278" y="3309155"/>
                        <a:ext cx="6813231" cy="812469"/>
                      </a:xfrm>
                      <a:prstGeom prst="rect">
                        <a:avLst/>
                      </a:prstGeom>
                      <a:solidFill>
                        <a:srgbClr val="FFFF00"/>
                      </a:solid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69571546"/>
              </p:ext>
            </p:extLst>
          </p:nvPr>
        </p:nvGraphicFramePr>
        <p:xfrm>
          <a:off x="2509153" y="5770383"/>
          <a:ext cx="6410325" cy="958850"/>
        </p:xfrm>
        <a:graphic>
          <a:graphicData uri="http://schemas.openxmlformats.org/presentationml/2006/ole">
            <mc:AlternateContent xmlns:mc="http://schemas.openxmlformats.org/markup-compatibility/2006">
              <mc:Choice xmlns:v="urn:schemas-microsoft-com:vml" Requires="v">
                <p:oleObj spid="_x0000_s10434" name="Equation" r:id="rId10" imgW="3225600" imgH="482400" progId="Equation.DSMT4">
                  <p:embed/>
                </p:oleObj>
              </mc:Choice>
              <mc:Fallback>
                <p:oleObj name="Equation" r:id="rId10" imgW="3225600" imgH="482400" progId="Equation.DSMT4">
                  <p:embed/>
                  <p:pic>
                    <p:nvPicPr>
                      <p:cNvPr id="0" name=""/>
                      <p:cNvPicPr/>
                      <p:nvPr/>
                    </p:nvPicPr>
                    <p:blipFill>
                      <a:blip r:embed="rId11"/>
                      <a:stretch>
                        <a:fillRect/>
                      </a:stretch>
                    </p:blipFill>
                    <p:spPr>
                      <a:xfrm>
                        <a:off x="2509153" y="5770383"/>
                        <a:ext cx="6410325" cy="958850"/>
                      </a:xfrm>
                      <a:prstGeom prst="rect">
                        <a:avLst/>
                      </a:prstGeom>
                      <a:solidFill>
                        <a:srgbClr val="FFFF00"/>
                      </a:solidFill>
                    </p:spPr>
                  </p:pic>
                </p:oleObj>
              </mc:Fallback>
            </mc:AlternateContent>
          </a:graphicData>
        </a:graphic>
      </p:graphicFrame>
    </p:spTree>
    <p:extLst>
      <p:ext uri="{BB962C8B-B14F-4D97-AF65-F5344CB8AC3E}">
        <p14:creationId xmlns:p14="http://schemas.microsoft.com/office/powerpoint/2010/main" val="12706846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Fourier method in diffraction theory</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9307" y="1845734"/>
            <a:ext cx="11778018" cy="4418588"/>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We have arrived at the key point: </a:t>
            </a:r>
            <a:r>
              <a:rPr lang="en-US" sz="2400" b="1" dirty="0" smtClean="0">
                <a:solidFill>
                  <a:srgbClr val="FF0000"/>
                </a:solidFill>
                <a:latin typeface="Times New Roman" panose="02020603050405020304" pitchFamily="18" charset="0"/>
                <a:cs typeface="Times New Roman" panose="02020603050405020304" pitchFamily="18" charset="0"/>
              </a:rPr>
              <a:t>the field distribution in the </a:t>
            </a:r>
            <a:r>
              <a:rPr lang="en-US" sz="2400" b="1" dirty="0" err="1" smtClean="0">
                <a:solidFill>
                  <a:srgbClr val="FF0000"/>
                </a:solidFill>
                <a:latin typeface="Times New Roman" panose="02020603050405020304" pitchFamily="18" charset="0"/>
                <a:cs typeface="Times New Roman" panose="02020603050405020304" pitchFamily="18" charset="0"/>
              </a:rPr>
              <a:t>Fraunhofer</a:t>
            </a:r>
            <a:r>
              <a:rPr lang="en-US" sz="2400" b="1" dirty="0" smtClean="0">
                <a:solidFill>
                  <a:srgbClr val="FF0000"/>
                </a:solidFill>
                <a:latin typeface="Times New Roman" panose="02020603050405020304" pitchFamily="18" charset="0"/>
                <a:cs typeface="Times New Roman" panose="02020603050405020304" pitchFamily="18" charset="0"/>
              </a:rPr>
              <a:t> diffraction pattern is the Fourier transform of the field distribution across the aperture (i.e., the aperture function)</a:t>
            </a:r>
          </a:p>
          <a:p>
            <a:pPr>
              <a:buFont typeface="Arial" panose="020B0604020202020204" pitchFamily="34" charset="0"/>
              <a:buChar char="•"/>
            </a:pPr>
            <a:endParaRPr lang="en-US" sz="2400" b="1" dirty="0">
              <a:solidFill>
                <a:srgbClr val="FF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b="1" dirty="0" smtClean="0">
              <a:solidFill>
                <a:srgbClr val="FF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b="1" dirty="0" smtClean="0">
                <a:solidFill>
                  <a:srgbClr val="FF0000"/>
                </a:solidFill>
                <a:latin typeface="Times New Roman" panose="02020603050405020304" pitchFamily="18" charset="0"/>
                <a:cs typeface="Times New Roman" panose="02020603050405020304" pitchFamily="18" charset="0"/>
              </a:rPr>
              <a:t>For each point on the image plane (spectrum plane), there is a corresponding spatial frequency.</a:t>
            </a:r>
          </a:p>
          <a:p>
            <a:pPr>
              <a:buFont typeface="Arial" panose="020B0604020202020204" pitchFamily="34" charset="0"/>
              <a:buChar char="•"/>
            </a:pPr>
            <a:r>
              <a:rPr lang="en-US" sz="2400" dirty="0" smtClean="0">
                <a:solidFill>
                  <a:schemeClr val="tx1"/>
                </a:solidFill>
                <a:latin typeface="Times New Roman" panose="02020603050405020304" pitchFamily="18" charset="0"/>
                <a:cs typeface="Times New Roman" panose="02020603050405020304" pitchFamily="18" charset="0"/>
              </a:rPr>
              <a:t>The inverse transform is then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16</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214400453"/>
              </p:ext>
            </p:extLst>
          </p:nvPr>
        </p:nvGraphicFramePr>
        <p:xfrm>
          <a:off x="140926" y="3044945"/>
          <a:ext cx="6813231" cy="812469"/>
        </p:xfrm>
        <a:graphic>
          <a:graphicData uri="http://schemas.openxmlformats.org/presentationml/2006/ole">
            <mc:AlternateContent xmlns:mc="http://schemas.openxmlformats.org/markup-compatibility/2006">
              <mc:Choice xmlns:v="urn:schemas-microsoft-com:vml" Requires="v">
                <p:oleObj spid="_x0000_s11430" name="Equation" r:id="rId3" imgW="2552400" imgH="304560" progId="Equation.DSMT4">
                  <p:embed/>
                </p:oleObj>
              </mc:Choice>
              <mc:Fallback>
                <p:oleObj name="Equation" r:id="rId3" imgW="2552400" imgH="304560" progId="Equation.DSMT4">
                  <p:embed/>
                  <p:pic>
                    <p:nvPicPr>
                      <p:cNvPr id="0" name=""/>
                      <p:cNvPicPr/>
                      <p:nvPr/>
                    </p:nvPicPr>
                    <p:blipFill>
                      <a:blip r:embed="rId4"/>
                      <a:stretch>
                        <a:fillRect/>
                      </a:stretch>
                    </p:blipFill>
                    <p:spPr>
                      <a:xfrm>
                        <a:off x="140926" y="3044945"/>
                        <a:ext cx="6813231" cy="812469"/>
                      </a:xfrm>
                      <a:prstGeom prst="rect">
                        <a:avLst/>
                      </a:prstGeom>
                      <a:solidFill>
                        <a:srgbClr val="FFFF00"/>
                      </a:solid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62805686"/>
              </p:ext>
            </p:extLst>
          </p:nvPr>
        </p:nvGraphicFramePr>
        <p:xfrm>
          <a:off x="7021622" y="3107828"/>
          <a:ext cx="4948238" cy="654050"/>
        </p:xfrm>
        <a:graphic>
          <a:graphicData uri="http://schemas.openxmlformats.org/presentationml/2006/ole">
            <mc:AlternateContent xmlns:mc="http://schemas.openxmlformats.org/markup-compatibility/2006">
              <mc:Choice xmlns:v="urn:schemas-microsoft-com:vml" Requires="v">
                <p:oleObj spid="_x0000_s11431" name="Equation" r:id="rId5" imgW="2019240" imgH="266400" progId="Equation.DSMT4">
                  <p:embed/>
                </p:oleObj>
              </mc:Choice>
              <mc:Fallback>
                <p:oleObj name="Equation" r:id="rId5" imgW="2019240" imgH="266400" progId="Equation.DSMT4">
                  <p:embed/>
                  <p:pic>
                    <p:nvPicPr>
                      <p:cNvPr id="0" name=""/>
                      <p:cNvPicPr/>
                      <p:nvPr/>
                    </p:nvPicPr>
                    <p:blipFill>
                      <a:blip r:embed="rId6"/>
                      <a:stretch>
                        <a:fillRect/>
                      </a:stretch>
                    </p:blipFill>
                    <p:spPr>
                      <a:xfrm>
                        <a:off x="7021622" y="3107828"/>
                        <a:ext cx="4948238" cy="65405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822252338"/>
              </p:ext>
            </p:extLst>
          </p:nvPr>
        </p:nvGraphicFramePr>
        <p:xfrm>
          <a:off x="259307" y="5305472"/>
          <a:ext cx="6410325" cy="958850"/>
        </p:xfrm>
        <a:graphic>
          <a:graphicData uri="http://schemas.openxmlformats.org/presentationml/2006/ole">
            <mc:AlternateContent xmlns:mc="http://schemas.openxmlformats.org/markup-compatibility/2006">
              <mc:Choice xmlns:v="urn:schemas-microsoft-com:vml" Requires="v">
                <p:oleObj spid="_x0000_s11432" name="Equation" r:id="rId7" imgW="3225600" imgH="482400" progId="Equation.DSMT4">
                  <p:embed/>
                </p:oleObj>
              </mc:Choice>
              <mc:Fallback>
                <p:oleObj name="Equation" r:id="rId7" imgW="3225600" imgH="482400" progId="Equation.DSMT4">
                  <p:embed/>
                  <p:pic>
                    <p:nvPicPr>
                      <p:cNvPr id="0" name=""/>
                      <p:cNvPicPr/>
                      <p:nvPr/>
                    </p:nvPicPr>
                    <p:blipFill>
                      <a:blip r:embed="rId8"/>
                      <a:stretch>
                        <a:fillRect/>
                      </a:stretch>
                    </p:blipFill>
                    <p:spPr>
                      <a:xfrm>
                        <a:off x="259307" y="5305472"/>
                        <a:ext cx="6410325" cy="958850"/>
                      </a:xfrm>
                      <a:prstGeom prst="rect">
                        <a:avLst/>
                      </a:prstGeom>
                      <a:solidFill>
                        <a:srgbClr val="FFFF00"/>
                      </a:solid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408557276"/>
              </p:ext>
            </p:extLst>
          </p:nvPr>
        </p:nvGraphicFramePr>
        <p:xfrm>
          <a:off x="6783388" y="5411788"/>
          <a:ext cx="5291137" cy="747712"/>
        </p:xfrm>
        <a:graphic>
          <a:graphicData uri="http://schemas.openxmlformats.org/presentationml/2006/ole">
            <mc:AlternateContent xmlns:mc="http://schemas.openxmlformats.org/markup-compatibility/2006">
              <mc:Choice xmlns:v="urn:schemas-microsoft-com:vml" Requires="v">
                <p:oleObj spid="_x0000_s11433" name="Equation" r:id="rId9" imgW="2158920" imgH="304560" progId="Equation.DSMT4">
                  <p:embed/>
                </p:oleObj>
              </mc:Choice>
              <mc:Fallback>
                <p:oleObj name="Equation" r:id="rId9" imgW="2158920" imgH="304560" progId="Equation.DSMT4">
                  <p:embed/>
                  <p:pic>
                    <p:nvPicPr>
                      <p:cNvPr id="0" name=""/>
                      <p:cNvPicPr/>
                      <p:nvPr/>
                    </p:nvPicPr>
                    <p:blipFill>
                      <a:blip r:embed="rId10"/>
                      <a:stretch>
                        <a:fillRect/>
                      </a:stretch>
                    </p:blipFill>
                    <p:spPr>
                      <a:xfrm>
                        <a:off x="6783388" y="5411788"/>
                        <a:ext cx="5291137" cy="747712"/>
                      </a:xfrm>
                      <a:prstGeom prst="rect">
                        <a:avLst/>
                      </a:prstGeom>
                    </p:spPr>
                  </p:pic>
                </p:oleObj>
              </mc:Fallback>
            </mc:AlternateContent>
          </a:graphicData>
        </a:graphic>
      </p:graphicFrame>
    </p:spTree>
    <p:extLst>
      <p:ext uri="{BB962C8B-B14F-4D97-AF65-F5344CB8AC3E}">
        <p14:creationId xmlns:p14="http://schemas.microsoft.com/office/powerpoint/2010/main" val="28139460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Example : Single slit</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13899" y="1845734"/>
            <a:ext cx="11518710"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Assuming that there are no phase or amplitude variations across the aperture, the aperture function </a:t>
            </a:r>
            <a:r>
              <a:rPr lang="en-US" sz="2400" i="1" dirty="0" smtClean="0">
                <a:latin typeface="Times New Roman" panose="02020603050405020304" pitchFamily="18" charset="0"/>
                <a:cs typeface="Times New Roman" panose="02020603050405020304" pitchFamily="18" charset="0"/>
              </a:rPr>
              <a:t>E</a:t>
            </a:r>
            <a:r>
              <a:rPr lang="en-US" sz="2400" baseline="-25000" dirty="0" smtClean="0">
                <a:latin typeface="Times New Roman" panose="02020603050405020304" pitchFamily="18" charset="0"/>
                <a:cs typeface="Times New Roman" panose="02020603050405020304" pitchFamily="18" charset="0"/>
              </a:rPr>
              <a:t>A</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x,y</a:t>
            </a:r>
            <a:r>
              <a:rPr lang="en-US" sz="2400" dirty="0" smtClean="0">
                <a:latin typeface="Times New Roman" panose="02020603050405020304" pitchFamily="18" charset="0"/>
                <a:cs typeface="Times New Roman" panose="02020603050405020304" pitchFamily="18" charset="0"/>
              </a:rPr>
              <a:t>) has the form of a square pulse,</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Determine the field distribution from the single slit on the spectrum plane.</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17</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556598831"/>
              </p:ext>
            </p:extLst>
          </p:nvPr>
        </p:nvGraphicFramePr>
        <p:xfrm>
          <a:off x="3256224" y="2617645"/>
          <a:ext cx="3185576" cy="958068"/>
        </p:xfrm>
        <a:graphic>
          <a:graphicData uri="http://schemas.openxmlformats.org/presentationml/2006/ole">
            <mc:AlternateContent xmlns:mc="http://schemas.openxmlformats.org/markup-compatibility/2006">
              <mc:Choice xmlns:v="urn:schemas-microsoft-com:vml" Requires="v">
                <p:oleObj spid="_x0000_s13396" name="Equation" r:id="rId3" imgW="1688760" imgH="507960" progId="Equation.DSMT4">
                  <p:embed/>
                </p:oleObj>
              </mc:Choice>
              <mc:Fallback>
                <p:oleObj name="Equation" r:id="rId3" imgW="1688760" imgH="507960" progId="Equation.DSMT4">
                  <p:embed/>
                  <p:pic>
                    <p:nvPicPr>
                      <p:cNvPr id="0" name=""/>
                      <p:cNvPicPr/>
                      <p:nvPr/>
                    </p:nvPicPr>
                    <p:blipFill>
                      <a:blip r:embed="rId4"/>
                      <a:stretch>
                        <a:fillRect/>
                      </a:stretch>
                    </p:blipFill>
                    <p:spPr>
                      <a:xfrm>
                        <a:off x="3256224" y="2617645"/>
                        <a:ext cx="3185576" cy="95806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757968424"/>
              </p:ext>
            </p:extLst>
          </p:nvPr>
        </p:nvGraphicFramePr>
        <p:xfrm>
          <a:off x="3256224" y="4347624"/>
          <a:ext cx="4558247" cy="1924084"/>
        </p:xfrm>
        <a:graphic>
          <a:graphicData uri="http://schemas.openxmlformats.org/presentationml/2006/ole">
            <mc:AlternateContent xmlns:mc="http://schemas.openxmlformats.org/markup-compatibility/2006">
              <mc:Choice xmlns:v="urn:schemas-microsoft-com:vml" Requires="v">
                <p:oleObj spid="_x0000_s13397" name="Equation" r:id="rId5" imgW="2527200" imgH="1066680" progId="Equation.DSMT4">
                  <p:embed/>
                </p:oleObj>
              </mc:Choice>
              <mc:Fallback>
                <p:oleObj name="Equation" r:id="rId5" imgW="2527200" imgH="1066680" progId="Equation.DSMT4">
                  <p:embed/>
                  <p:pic>
                    <p:nvPicPr>
                      <p:cNvPr id="0" name=""/>
                      <p:cNvPicPr/>
                      <p:nvPr/>
                    </p:nvPicPr>
                    <p:blipFill>
                      <a:blip r:embed="rId6"/>
                      <a:stretch>
                        <a:fillRect/>
                      </a:stretch>
                    </p:blipFill>
                    <p:spPr>
                      <a:xfrm>
                        <a:off x="3256224" y="4347624"/>
                        <a:ext cx="4558247" cy="1924084"/>
                      </a:xfrm>
                      <a:prstGeom prst="rect">
                        <a:avLst/>
                      </a:prstGeom>
                      <a:solidFill>
                        <a:srgbClr val="FFFF00"/>
                      </a:solidFill>
                    </p:spPr>
                  </p:pic>
                </p:oleObj>
              </mc:Fallback>
            </mc:AlternateContent>
          </a:graphicData>
        </a:graphic>
      </p:graphicFrame>
      <p:sp>
        <p:nvSpPr>
          <p:cNvPr id="7" name="Rectangle 6"/>
          <p:cNvSpPr/>
          <p:nvPr/>
        </p:nvSpPr>
        <p:spPr>
          <a:xfrm>
            <a:off x="3037807" y="4122992"/>
            <a:ext cx="4995080" cy="2169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621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081" y="0"/>
            <a:ext cx="10939528" cy="1450757"/>
          </a:xfrm>
        </p:spPr>
        <p:txBody>
          <a:bodyPr/>
          <a:lstStyle/>
          <a:p>
            <a:r>
              <a:rPr lang="en-US" b="1" dirty="0" smtClean="0">
                <a:latin typeface="Times New Roman" panose="02020603050405020304" pitchFamily="18" charset="0"/>
                <a:cs typeface="Times New Roman" panose="02020603050405020304" pitchFamily="18" charset="0"/>
              </a:rPr>
              <a:t>Example : Young’s Experiment double slit</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width of the double slit in this experiment is infinitesimal.</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aperture function of the double slit can be represented by ………………</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By using the Fourier transform of the aperture function, the field amplitude is in the functional form of ……………………….</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18</a:t>
            </a:fld>
            <a:endParaRPr lang="en-US"/>
          </a:p>
        </p:txBody>
      </p:sp>
      <p:pic>
        <p:nvPicPr>
          <p:cNvPr id="5" name="Picture 4"/>
          <p:cNvPicPr>
            <a:picLocks noChangeAspect="1"/>
          </p:cNvPicPr>
          <p:nvPr/>
        </p:nvPicPr>
        <p:blipFill>
          <a:blip r:embed="rId3"/>
          <a:stretch>
            <a:fillRect/>
          </a:stretch>
        </p:blipFill>
        <p:spPr>
          <a:xfrm>
            <a:off x="2465495" y="3757782"/>
            <a:ext cx="6047984" cy="2406657"/>
          </a:xfrm>
          <a:prstGeom prst="rect">
            <a:avLst/>
          </a:prstGeom>
        </p:spPr>
      </p:pic>
      <p:sp>
        <p:nvSpPr>
          <p:cNvPr id="6" name="Rectangle 5"/>
          <p:cNvSpPr/>
          <p:nvPr/>
        </p:nvSpPr>
        <p:spPr>
          <a:xfrm>
            <a:off x="2465495" y="3757782"/>
            <a:ext cx="6187186" cy="2406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851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126" y="505567"/>
            <a:ext cx="10058400" cy="833872"/>
          </a:xfrm>
        </p:spPr>
        <p:txBody>
          <a:bodyPr>
            <a:normAutofit fontScale="90000"/>
          </a:bodyPr>
          <a:lstStyle/>
          <a:p>
            <a:r>
              <a:rPr lang="en-US" sz="4400" b="1" dirty="0" smtClean="0">
                <a:latin typeface="Times New Roman" panose="02020603050405020304" pitchFamily="18" charset="0"/>
                <a:cs typeface="Times New Roman" panose="02020603050405020304" pitchFamily="18" charset="0"/>
              </a:rPr>
              <a:t>Diffraction pattern of</a:t>
            </a:r>
            <a:br>
              <a:rPr lang="en-US" sz="4400" b="1" dirty="0" smtClean="0">
                <a:latin typeface="Times New Roman" panose="02020603050405020304" pitchFamily="18" charset="0"/>
                <a:cs typeface="Times New Roman" panose="02020603050405020304" pitchFamily="18" charset="0"/>
              </a:rPr>
            </a:br>
            <a:r>
              <a:rPr lang="en-US" sz="4400" b="1" dirty="0" smtClean="0">
                <a:latin typeface="Times New Roman" panose="02020603050405020304" pitchFamily="18" charset="0"/>
                <a:cs typeface="Times New Roman" panose="02020603050405020304" pitchFamily="18" charset="0"/>
              </a:rPr>
              <a:t> a grating</a:t>
            </a:r>
            <a:endParaRPr lang="en-US" sz="4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701052" y="300251"/>
            <a:ext cx="5227092" cy="6059606"/>
          </a:xfrm>
          <a:solidFill>
            <a:schemeClr val="bg1"/>
          </a:solidFill>
        </p:spPr>
        <p:txBody>
          <a:bodyPr>
            <a:normAutofit lnSpcReduction="10000"/>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For a transmission grating, the concept of the Fourier transform can still be applied in creating the diffraction pattern.</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aperture function illuminated by a plane wave is considered to be a periodic step function.</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Fourier transform lens helps to shorten the distance to the image plane.</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a:t>
            </a:r>
            <a:r>
              <a:rPr lang="en-US" sz="2400" dirty="0" err="1" smtClean="0">
                <a:latin typeface="Times New Roman" panose="02020603050405020304" pitchFamily="18" charset="0"/>
                <a:cs typeface="Times New Roman" panose="02020603050405020304" pitchFamily="18" charset="0"/>
              </a:rPr>
              <a:t>Fraunhofer</a:t>
            </a:r>
            <a:r>
              <a:rPr lang="en-US" sz="2400" dirty="0" smtClean="0">
                <a:latin typeface="Times New Roman" panose="02020603050405020304" pitchFamily="18" charset="0"/>
                <a:cs typeface="Times New Roman" panose="02020603050405020304" pitchFamily="18" charset="0"/>
              </a:rPr>
              <a:t> diffraction pattern, which is Fourier transform, is produced on the image plane or spectrum plane.</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Diffraction spots on the image plane relate to the spatial frequencies.</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As the spots in the image plane get farther from the central axis, their associated spatial frequencies increase.</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19</a:t>
            </a:fld>
            <a:endParaRPr lang="en-US"/>
          </a:p>
        </p:txBody>
      </p:sp>
      <p:pic>
        <p:nvPicPr>
          <p:cNvPr id="5" name="Picture 4"/>
          <p:cNvPicPr>
            <a:picLocks noChangeAspect="1"/>
          </p:cNvPicPr>
          <p:nvPr/>
        </p:nvPicPr>
        <p:blipFill>
          <a:blip r:embed="rId2"/>
          <a:stretch>
            <a:fillRect/>
          </a:stretch>
        </p:blipFill>
        <p:spPr>
          <a:xfrm>
            <a:off x="364496" y="1548549"/>
            <a:ext cx="6336556" cy="4130350"/>
          </a:xfrm>
          <a:prstGeom prst="rect">
            <a:avLst/>
          </a:prstGeom>
        </p:spPr>
      </p:pic>
    </p:spTree>
    <p:extLst>
      <p:ext uri="{BB962C8B-B14F-4D97-AF65-F5344CB8AC3E}">
        <p14:creationId xmlns:p14="http://schemas.microsoft.com/office/powerpoint/2010/main" val="13849152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337" y="-17820"/>
            <a:ext cx="10058400" cy="1450757"/>
          </a:xfrm>
        </p:spPr>
        <p:txBody>
          <a:bodyPr/>
          <a:lstStyle/>
          <a:p>
            <a:r>
              <a:rPr lang="en-US" dirty="0" smtClean="0">
                <a:latin typeface="Times New Roman" panose="02020603050405020304" pitchFamily="18" charset="0"/>
                <a:cs typeface="Times New Roman" panose="02020603050405020304" pitchFamily="18" charset="0"/>
              </a:rPr>
              <a:t>Concepts of spatial period and spatial frequency (1)</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930555" y="1432937"/>
            <a:ext cx="8172281" cy="5067372"/>
          </a:xfrm>
          <a:solidFill>
            <a:schemeClr val="bg1"/>
          </a:solidFill>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Consider an optical information spreading across a region of space at a fixed location in time.</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Fig (a) is an example of the optical information as two-dimensional flux-density distribution.</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A value of intensity I to each point on the picture; i.e. illuminated transparency, a television picture or an image projected on a screen, may be given as I(</a:t>
            </a:r>
            <a:r>
              <a:rPr lang="en-US" sz="2400" dirty="0" err="1" smtClean="0">
                <a:latin typeface="Times New Roman" panose="02020603050405020304" pitchFamily="18" charset="0"/>
                <a:cs typeface="Times New Roman" panose="02020603050405020304" pitchFamily="18" charset="0"/>
              </a:rPr>
              <a:t>y,z</a:t>
            </a:r>
            <a:r>
              <a:rPr lang="en-US" sz="2400"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Given I(y,0): irradiance scanned across a distance y as shown in Fig (b).</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Rather complicated functions are needed to synthesize I(y,0).</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 The synthesis can be done once the functional form of I(y,0) is known.</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2</a:t>
            </a:fld>
            <a:endParaRPr lang="en-US"/>
          </a:p>
        </p:txBody>
      </p:sp>
      <p:pic>
        <p:nvPicPr>
          <p:cNvPr id="5" name="Picture 4"/>
          <p:cNvPicPr>
            <a:picLocks noChangeAspect="1"/>
          </p:cNvPicPr>
          <p:nvPr/>
        </p:nvPicPr>
        <p:blipFill>
          <a:blip r:embed="rId3"/>
          <a:stretch>
            <a:fillRect/>
          </a:stretch>
        </p:blipFill>
        <p:spPr>
          <a:xfrm>
            <a:off x="68238" y="1436509"/>
            <a:ext cx="3862317" cy="5421491"/>
          </a:xfrm>
          <a:prstGeom prst="rect">
            <a:avLst/>
          </a:prstGeom>
        </p:spPr>
      </p:pic>
    </p:spTree>
    <p:extLst>
      <p:ext uri="{BB962C8B-B14F-4D97-AF65-F5344CB8AC3E}">
        <p14:creationId xmlns:p14="http://schemas.microsoft.com/office/powerpoint/2010/main" val="29730960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578221" y="2296110"/>
            <a:ext cx="5158854" cy="4023360"/>
          </a:xfrm>
        </p:spPr>
        <p:txBody>
          <a:bodyPr>
            <a:normAutofit/>
          </a:bodyPr>
          <a:lstStyle/>
          <a:p>
            <a:pPr>
              <a:buFont typeface="Courier New" panose="02070309020205020404" pitchFamily="49" charset="0"/>
              <a:buChar char="o"/>
            </a:pPr>
            <a:r>
              <a:rPr lang="en-US" sz="2400" dirty="0" smtClean="0">
                <a:latin typeface="Times New Roman" panose="02020603050405020304" pitchFamily="18" charset="0"/>
                <a:cs typeface="Times New Roman" panose="02020603050405020304" pitchFamily="18" charset="0"/>
              </a:rPr>
              <a:t>Each spot of light in the diffraction pattern denotes the presence of a specific spatial frequency, which is proportional to its distance from the optical axis (zero-frequency) location.</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20</a:t>
            </a:fld>
            <a:endParaRPr lang="en-US"/>
          </a:p>
        </p:txBody>
      </p:sp>
      <p:pic>
        <p:nvPicPr>
          <p:cNvPr id="5" name="Picture 4"/>
          <p:cNvPicPr>
            <a:picLocks noChangeAspect="1"/>
          </p:cNvPicPr>
          <p:nvPr/>
        </p:nvPicPr>
        <p:blipFill>
          <a:blip r:embed="rId2"/>
          <a:stretch>
            <a:fillRect/>
          </a:stretch>
        </p:blipFill>
        <p:spPr>
          <a:xfrm>
            <a:off x="0" y="304645"/>
            <a:ext cx="6377525" cy="6370008"/>
          </a:xfrm>
          <a:prstGeom prst="rect">
            <a:avLst/>
          </a:prstGeom>
        </p:spPr>
      </p:pic>
    </p:spTree>
    <p:extLst>
      <p:ext uri="{BB962C8B-B14F-4D97-AF65-F5344CB8AC3E}">
        <p14:creationId xmlns:p14="http://schemas.microsoft.com/office/powerpoint/2010/main" val="13671342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Optical filtering : arrangement</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13898" y="1737360"/>
            <a:ext cx="11155680" cy="4023360"/>
          </a:xfrm>
        </p:spPr>
        <p:txBody>
          <a:bodyPr/>
          <a:lstStyle/>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The concept of Fourier transform can be applied to the process of intentionally blocking certain portion-certain spatial frequencies- present in the diffraction pattern, to manipulate the image.</a:t>
            </a:r>
          </a:p>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First of all consider the arrangement of the optical filter.</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21</a:t>
            </a:fld>
            <a:endParaRPr lang="en-US"/>
          </a:p>
        </p:txBody>
      </p:sp>
      <p:pic>
        <p:nvPicPr>
          <p:cNvPr id="5" name="Picture 4"/>
          <p:cNvPicPr>
            <a:picLocks noChangeAspect="1"/>
          </p:cNvPicPr>
          <p:nvPr/>
        </p:nvPicPr>
        <p:blipFill>
          <a:blip r:embed="rId2"/>
          <a:stretch>
            <a:fillRect/>
          </a:stretch>
        </p:blipFill>
        <p:spPr>
          <a:xfrm>
            <a:off x="0" y="2883224"/>
            <a:ext cx="8295107" cy="3576561"/>
          </a:xfrm>
          <a:prstGeom prst="rect">
            <a:avLst/>
          </a:prstGeom>
        </p:spPr>
      </p:pic>
      <p:sp>
        <p:nvSpPr>
          <p:cNvPr id="6" name="TextBox 5"/>
          <p:cNvSpPr txBox="1"/>
          <p:nvPr/>
        </p:nvSpPr>
        <p:spPr>
          <a:xfrm>
            <a:off x="8609005" y="2436425"/>
            <a:ext cx="3482911" cy="3170099"/>
          </a:xfrm>
          <a:prstGeom prst="rect">
            <a:avLst/>
          </a:prstGeom>
          <a:noFill/>
          <a:ln>
            <a:solidFill>
              <a:srgbClr val="FF0000"/>
            </a:solidFill>
          </a:ln>
        </p:spPr>
        <p:txBody>
          <a:bodyPr wrap="square" rtlCol="0">
            <a:spAutoFit/>
          </a:bodyPr>
          <a:lstStyle/>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Fourier transform of the aperture function is located at the focal plane (spectrum plane) of L2.</a:t>
            </a: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The spectrum plane of L2 serves as an aperture function for L3 and associated Fourier transform which is the original aperture function is formed on the image plane</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90854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Optical filtering : operation</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Since the aperture function can be the superposition of noise such as periodic horizontal lines and a desired signal.</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When Fourier transform is applied to the aperture function which contains the noise and desired signal. The diffraction pattern due to  periodic horizontal lines can produce a series of diffraction spots along the vertical direction in the spectrum plane.</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If the diffraction spots can be blocked somehow, the periodic horizontal lines are filtered out and the final image is the reproduction of the desired signal without the periodic horizontal line present.</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22</a:t>
            </a:fld>
            <a:endParaRPr lang="en-US"/>
          </a:p>
        </p:txBody>
      </p:sp>
    </p:spTree>
    <p:extLst>
      <p:ext uri="{BB962C8B-B14F-4D97-AF65-F5344CB8AC3E}">
        <p14:creationId xmlns:p14="http://schemas.microsoft.com/office/powerpoint/2010/main" val="1332804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168" y="145947"/>
            <a:ext cx="11267592" cy="1450757"/>
          </a:xfrm>
        </p:spPr>
        <p:txBody>
          <a:bodyPr>
            <a:normAutofit/>
          </a:bodyPr>
          <a:lstStyle/>
          <a:p>
            <a:r>
              <a:rPr lang="en-US" b="1" dirty="0" smtClean="0">
                <a:latin typeface="Times New Roman" panose="02020603050405020304" pitchFamily="18" charset="0"/>
                <a:cs typeface="Times New Roman" panose="02020603050405020304" pitchFamily="18" charset="0"/>
              </a:rPr>
              <a:t>Improved lunar image  from Lunar orbiter</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41194" y="1845734"/>
            <a:ext cx="11641540" cy="4023360"/>
          </a:xfrm>
        </p:spPr>
        <p:txBody>
          <a:bodyPr/>
          <a:lstStyle/>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first image to be processed is from the Lunar Orbiter. It is a panorama with evident bright lines between each stitched frame. We want to eliminate these lines to render a smooth image. Notice that these horizontal lines occur periodically in the image. Therefore, its Fourier transform is composed of points along the y-axis. </a:t>
            </a:r>
            <a:r>
              <a:rPr lang="en-US" dirty="0" smtClean="0">
                <a:latin typeface="Times New Roman" panose="02020603050405020304" pitchFamily="18" charset="0"/>
                <a:cs typeface="Times New Roman" panose="02020603050405020304" pitchFamily="18" charset="0"/>
              </a:rPr>
              <a:t>By </a:t>
            </a:r>
            <a:r>
              <a:rPr lang="en-US" dirty="0">
                <a:latin typeface="Times New Roman" panose="02020603050405020304" pitchFamily="18" charset="0"/>
                <a:cs typeface="Times New Roman" panose="02020603050405020304" pitchFamily="18" charset="0"/>
              </a:rPr>
              <a:t>blocking the signal along the y-axis of its </a:t>
            </a:r>
            <a:r>
              <a:rPr lang="en-US" dirty="0" smtClean="0">
                <a:latin typeface="Times New Roman" panose="02020603050405020304" pitchFamily="18" charset="0"/>
                <a:cs typeface="Times New Roman" panose="02020603050405020304" pitchFamily="18" charset="0"/>
              </a:rPr>
              <a:t>transform, </a:t>
            </a:r>
            <a:r>
              <a:rPr lang="en-US" dirty="0">
                <a:latin typeface="Times New Roman" panose="02020603050405020304" pitchFamily="18" charset="0"/>
                <a:cs typeface="Times New Roman" panose="02020603050405020304" pitchFamily="18" charset="0"/>
              </a:rPr>
              <a:t>the result is a smooth picture as shown in figure 10c</a:t>
            </a:r>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23</a:t>
            </a:fld>
            <a:endParaRPr lang="en-US"/>
          </a:p>
        </p:txBody>
      </p:sp>
      <p:pic>
        <p:nvPicPr>
          <p:cNvPr id="14338" name="Picture 2" descr="a66d_lunar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491" y="3173212"/>
            <a:ext cx="7734640" cy="25629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97280" y="6488668"/>
            <a:ext cx="9799093" cy="369332"/>
          </a:xfrm>
          <a:prstGeom prst="rect">
            <a:avLst/>
          </a:prstGeom>
        </p:spPr>
        <p:txBody>
          <a:bodyPr wrap="square">
            <a:spAutoFit/>
          </a:bodyPr>
          <a:lstStyle/>
          <a:p>
            <a:r>
              <a:rPr lang="en-US" dirty="0"/>
              <a:t>https://ghdoblado.wordpress.com/2016/10/13/properties-and-applications-of-2d-fourier-transform/</a:t>
            </a:r>
          </a:p>
        </p:txBody>
      </p:sp>
      <p:sp>
        <p:nvSpPr>
          <p:cNvPr id="6" name="TextBox 5"/>
          <p:cNvSpPr txBox="1"/>
          <p:nvPr/>
        </p:nvSpPr>
        <p:spPr>
          <a:xfrm>
            <a:off x="1305223" y="5841423"/>
            <a:ext cx="1007717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Image from Lunar orbiter (a), its filtered Fourier transform (b) and the rendered image after filtering (c).</a:t>
            </a:r>
          </a:p>
        </p:txBody>
      </p:sp>
    </p:spTree>
    <p:extLst>
      <p:ext uri="{BB962C8B-B14F-4D97-AF65-F5344CB8AC3E}">
        <p14:creationId xmlns:p14="http://schemas.microsoft.com/office/powerpoint/2010/main" val="1803662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Lunar Orbiter Spacecraft (NASA)</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97280" y="1845734"/>
            <a:ext cx="5371759" cy="4023360"/>
          </a:xfrm>
        </p:spPr>
        <p:txBody>
          <a:bodyPr>
            <a:normAutofit/>
          </a:bodyPr>
          <a:lstStyle/>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Lunar Orbiter program</a:t>
            </a:r>
            <a:r>
              <a:rPr lang="en-US" sz="2400" dirty="0">
                <a:latin typeface="Times New Roman" panose="02020603050405020304" pitchFamily="18" charset="0"/>
                <a:cs typeface="Times New Roman" panose="02020603050405020304" pitchFamily="18" charset="0"/>
              </a:rPr>
              <a:t> was a series of five unmanned lunar orbiter missions launched by the United States from 1966 through 1967</a:t>
            </a:r>
            <a:r>
              <a:rPr lang="en-US" sz="2400"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Intended to help select Apollo landing sites by mapping the Moon's surface</a:t>
            </a:r>
            <a:r>
              <a:rPr lang="en-US" sz="2400" dirty="0" smtClean="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they provided the first photographs from lunar </a:t>
            </a:r>
            <a:r>
              <a:rPr lang="en-US" sz="2400" dirty="0" smtClean="0">
                <a:latin typeface="Times New Roman" panose="02020603050405020304" pitchFamily="18" charset="0"/>
                <a:cs typeface="Times New Roman" panose="02020603050405020304" pitchFamily="18" charset="0"/>
              </a:rPr>
              <a:t>orbit.</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24</a:t>
            </a:fld>
            <a:endParaRPr lang="en-US"/>
          </a:p>
        </p:txBody>
      </p:sp>
      <p:sp>
        <p:nvSpPr>
          <p:cNvPr id="5" name="Rectangle 4"/>
          <p:cNvSpPr/>
          <p:nvPr/>
        </p:nvSpPr>
        <p:spPr>
          <a:xfrm>
            <a:off x="3181241" y="6455578"/>
            <a:ext cx="5256311" cy="369332"/>
          </a:xfrm>
          <a:prstGeom prst="rect">
            <a:avLst/>
          </a:prstGeom>
        </p:spPr>
        <p:txBody>
          <a:bodyPr wrap="none">
            <a:spAutoFit/>
          </a:bodyPr>
          <a:lstStyle/>
          <a:p>
            <a:r>
              <a:rPr lang="en-US" dirty="0"/>
              <a:t>https://en.wikipedia.org/wiki/Lunar_Orbiter_program</a:t>
            </a:r>
          </a:p>
        </p:txBody>
      </p:sp>
      <p:pic>
        <p:nvPicPr>
          <p:cNvPr id="16386" name="Picture 2" descr="https://upload.wikimedia.org/wikipedia/commons/thumb/b/bb/Lunar_orbiter_1_%28large%29.jpg/300px-Lunar_orbiter_1_%28large%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98" y="2399015"/>
            <a:ext cx="4297049" cy="2377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3461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The convolution</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68490" y="1737360"/>
            <a:ext cx="11163868"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Regarding the double slit, in practice, each aperture actually has some finite shape.</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A method of </a:t>
            </a:r>
            <a:r>
              <a:rPr lang="en-US" sz="2400" b="1" dirty="0" smtClean="0">
                <a:solidFill>
                  <a:srgbClr val="FF0000"/>
                </a:solidFill>
                <a:latin typeface="Times New Roman" panose="02020603050405020304" pitchFamily="18" charset="0"/>
                <a:cs typeface="Times New Roman" panose="02020603050405020304" pitchFamily="18" charset="0"/>
              </a:rPr>
              <a:t>convolution</a:t>
            </a:r>
            <a:r>
              <a:rPr lang="en-US" sz="2400" dirty="0" smtClean="0">
                <a:latin typeface="Times New Roman" panose="02020603050405020304" pitchFamily="18" charset="0"/>
                <a:cs typeface="Times New Roman" panose="02020603050405020304" pitchFamily="18" charset="0"/>
              </a:rPr>
              <a:t> can be used to create a proper aperture function, e.g., actual double slit.</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aperture function </a:t>
            </a:r>
            <a:r>
              <a:rPr lang="en-US" sz="2400" i="1" dirty="0" smtClean="0">
                <a:latin typeface="Times New Roman" panose="02020603050405020304" pitchFamily="18" charset="0"/>
                <a:cs typeface="Times New Roman" panose="02020603050405020304" pitchFamily="18" charset="0"/>
              </a:rPr>
              <a:t>g</a:t>
            </a:r>
            <a:r>
              <a:rPr lang="en-US" sz="2400" dirty="0" smtClean="0">
                <a:latin typeface="Times New Roman" panose="02020603050405020304" pitchFamily="18" charset="0"/>
                <a:cs typeface="Times New Roman" panose="02020603050405020304" pitchFamily="18" charset="0"/>
              </a:rPr>
              <a:t>(</a:t>
            </a:r>
            <a:r>
              <a:rPr lang="en-US" sz="2400" i="1" dirty="0" smtClean="0">
                <a:latin typeface="Times New Roman" panose="02020603050405020304" pitchFamily="18" charset="0"/>
                <a:cs typeface="Times New Roman" panose="02020603050405020304" pitchFamily="18" charset="0"/>
              </a:rPr>
              <a:t>x</a:t>
            </a:r>
            <a:r>
              <a:rPr lang="en-US" sz="2400" dirty="0" smtClean="0">
                <a:latin typeface="Times New Roman" panose="02020603050405020304" pitchFamily="18" charset="0"/>
                <a:cs typeface="Times New Roman" panose="02020603050405020304" pitchFamily="18" charset="0"/>
              </a:rPr>
              <a:t>) is obtained by convolving the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function spike </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h</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x</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 that locate each slit, with the rectangular pulse, </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f</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x</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that corresponding to the particular opening.</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25</a:t>
            </a:fld>
            <a:endParaRPr lang="en-US"/>
          </a:p>
        </p:txBody>
      </p:sp>
      <p:pic>
        <p:nvPicPr>
          <p:cNvPr id="17410" name="Picture 2" descr="Hecth4 figure 11.31 double slit convolution"/>
          <p:cNvPicPr>
            <a:picLocks noChangeAspect="1" noChangeArrowheads="1"/>
          </p:cNvPicPr>
          <p:nvPr/>
        </p:nvPicPr>
        <p:blipFill rotWithShape="1">
          <a:blip r:embed="rId2">
            <a:extLst>
              <a:ext uri="{28A0092B-C50C-407E-A947-70E740481C1C}">
                <a14:useLocalDpi xmlns:a14="http://schemas.microsoft.com/office/drawing/2010/main" val="0"/>
              </a:ext>
            </a:extLst>
          </a:blip>
          <a:srcRect b="63163"/>
          <a:stretch/>
        </p:blipFill>
        <p:spPr bwMode="auto">
          <a:xfrm>
            <a:off x="2250514" y="4065723"/>
            <a:ext cx="8757252" cy="22742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52502" y="6455578"/>
            <a:ext cx="7724633" cy="369332"/>
          </a:xfrm>
          <a:prstGeom prst="rect">
            <a:avLst/>
          </a:prstGeom>
        </p:spPr>
        <p:txBody>
          <a:bodyPr wrap="square">
            <a:spAutoFit/>
          </a:bodyPr>
          <a:lstStyle/>
          <a:p>
            <a:r>
              <a:rPr lang="en-US" dirty="0"/>
              <a:t>https://www4.uwsp.edu/physastr/kmenning/Phys385/Lect28.html</a:t>
            </a:r>
          </a:p>
        </p:txBody>
      </p:sp>
    </p:spTree>
    <p:extLst>
      <p:ext uri="{BB962C8B-B14F-4D97-AF65-F5344CB8AC3E}">
        <p14:creationId xmlns:p14="http://schemas.microsoft.com/office/powerpoint/2010/main" val="18309719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latin typeface="Times New Roman" panose="02020603050405020304" pitchFamily="18" charset="0"/>
                <a:cs typeface="Times New Roman" panose="02020603050405020304" pitchFamily="18" charset="0"/>
              </a:rPr>
              <a:t>g</a:t>
            </a:r>
            <a:r>
              <a:rPr lang="en-US" b="1" dirty="0" smtClean="0">
                <a:latin typeface="Times New Roman" panose="02020603050405020304" pitchFamily="18" charset="0"/>
                <a:cs typeface="Times New Roman" panose="02020603050405020304" pitchFamily="18" charset="0"/>
              </a:rPr>
              <a:t>(</a:t>
            </a:r>
            <a:r>
              <a:rPr lang="en-US" b="1" i="1" dirty="0" smtClean="0">
                <a:latin typeface="Times New Roman" panose="02020603050405020304" pitchFamily="18" charset="0"/>
                <a:cs typeface="Times New Roman" panose="02020603050405020304" pitchFamily="18" charset="0"/>
              </a:rPr>
              <a:t>x</a:t>
            </a:r>
            <a:r>
              <a:rPr lang="en-US" b="1" dirty="0" smtClean="0">
                <a:latin typeface="Times New Roman" panose="02020603050405020304" pitchFamily="18" charset="0"/>
                <a:cs typeface="Times New Roman" panose="02020603050405020304" pitchFamily="18" charset="0"/>
              </a:rPr>
              <a:t>) = </a:t>
            </a:r>
            <a:r>
              <a:rPr lang="en-US" b="1" i="1" dirty="0" smtClean="0">
                <a:latin typeface="Times New Roman" panose="02020603050405020304" pitchFamily="18" charset="0"/>
                <a:cs typeface="Times New Roman" panose="02020603050405020304" pitchFamily="18" charset="0"/>
              </a:rPr>
              <a:t>f</a:t>
            </a:r>
            <a:r>
              <a:rPr lang="en-US" b="1" dirty="0" smtClean="0">
                <a:latin typeface="Times New Roman" panose="02020603050405020304" pitchFamily="18" charset="0"/>
                <a:cs typeface="Times New Roman" panose="02020603050405020304" pitchFamily="18" charset="0"/>
              </a:rPr>
              <a:t>(</a:t>
            </a:r>
            <a:r>
              <a:rPr lang="en-US" b="1" i="1" dirty="0" smtClean="0">
                <a:latin typeface="Times New Roman" panose="02020603050405020304" pitchFamily="18" charset="0"/>
                <a:cs typeface="Times New Roman" panose="02020603050405020304" pitchFamily="18" charset="0"/>
              </a:rPr>
              <a:t>x</a:t>
            </a:r>
            <a:r>
              <a:rPr lang="en-US"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sym typeface="Symbol" panose="05050102010706020507" pitchFamily="18" charset="2"/>
              </a:rPr>
              <a:t> </a:t>
            </a:r>
            <a:r>
              <a:rPr lang="en-US" b="1" i="1" dirty="0" smtClean="0">
                <a:latin typeface="Times New Roman" panose="02020603050405020304" pitchFamily="18" charset="0"/>
                <a:cs typeface="Times New Roman" panose="02020603050405020304" pitchFamily="18" charset="0"/>
                <a:sym typeface="Symbol" panose="05050102010706020507" pitchFamily="18" charset="2"/>
              </a:rPr>
              <a:t>h</a:t>
            </a:r>
            <a:r>
              <a:rPr lang="en-US" b="1" dirty="0" smtClean="0">
                <a:latin typeface="Times New Roman" panose="02020603050405020304" pitchFamily="18" charset="0"/>
                <a:cs typeface="Times New Roman" panose="02020603050405020304" pitchFamily="18" charset="0"/>
                <a:sym typeface="Symbol" panose="05050102010706020507" pitchFamily="18" charset="2"/>
              </a:rPr>
              <a:t>(</a:t>
            </a:r>
            <a:r>
              <a:rPr lang="en-US" b="1" i="1" dirty="0" smtClean="0">
                <a:latin typeface="Times New Roman" panose="02020603050405020304" pitchFamily="18" charset="0"/>
                <a:cs typeface="Times New Roman" panose="02020603050405020304" pitchFamily="18" charset="0"/>
                <a:sym typeface="Symbol" panose="05050102010706020507" pitchFamily="18" charset="2"/>
              </a:rPr>
              <a:t>x</a:t>
            </a:r>
            <a:r>
              <a:rPr lang="en-US" b="1" dirty="0" smtClean="0">
                <a:latin typeface="Times New Roman" panose="02020603050405020304" pitchFamily="18" charset="0"/>
                <a:cs typeface="Times New Roman" panose="02020603050405020304" pitchFamily="18" charset="0"/>
                <a:sym typeface="Symbol" panose="05050102010706020507" pitchFamily="18" charset="2"/>
              </a:rPr>
              <a:t>) ?</a:t>
            </a: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99136" y="1859382"/>
            <a:ext cx="11054687" cy="4023360"/>
          </a:xfrm>
        </p:spPr>
        <p:txBody>
          <a:bodyPr/>
          <a:lstStyle/>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By mathematical definition, the one-dimensional expression describing the convolution of two functions </a:t>
            </a:r>
            <a:r>
              <a:rPr lang="en-US" i="1" dirty="0" smtClean="0">
                <a:latin typeface="Times New Roman" panose="02020603050405020304" pitchFamily="18" charset="0"/>
                <a:cs typeface="Times New Roman" panose="02020603050405020304" pitchFamily="18" charset="0"/>
              </a:rPr>
              <a:t>f</a:t>
            </a:r>
            <a:r>
              <a:rPr lang="en-US" dirty="0" smtClean="0">
                <a:latin typeface="Times New Roman" panose="02020603050405020304" pitchFamily="18" charset="0"/>
                <a:cs typeface="Times New Roman" panose="02020603050405020304" pitchFamily="18" charset="0"/>
              </a:rPr>
              <a:t>(</a:t>
            </a:r>
            <a:r>
              <a:rPr lang="en-US" i="1" dirty="0" smtClean="0">
                <a:latin typeface="Times New Roman" panose="02020603050405020304" pitchFamily="18" charset="0"/>
                <a:cs typeface="Times New Roman" panose="02020603050405020304" pitchFamily="18" charset="0"/>
              </a:rPr>
              <a:t>x</a:t>
            </a:r>
            <a:r>
              <a:rPr lang="en-US" dirty="0" smtClean="0">
                <a:latin typeface="Times New Roman" panose="02020603050405020304" pitchFamily="18" charset="0"/>
                <a:cs typeface="Times New Roman" panose="02020603050405020304" pitchFamily="18" charset="0"/>
              </a:rPr>
              <a:t>) and </a:t>
            </a:r>
            <a:r>
              <a:rPr lang="en-US" i="1" dirty="0" smtClean="0">
                <a:latin typeface="Times New Roman" panose="02020603050405020304" pitchFamily="18" charset="0"/>
                <a:cs typeface="Times New Roman" panose="02020603050405020304" pitchFamily="18" charset="0"/>
              </a:rPr>
              <a:t>h</a:t>
            </a:r>
            <a:r>
              <a:rPr lang="en-US" dirty="0" smtClean="0">
                <a:latin typeface="Times New Roman" panose="02020603050405020304" pitchFamily="18" charset="0"/>
                <a:cs typeface="Times New Roman" panose="02020603050405020304" pitchFamily="18" charset="0"/>
              </a:rPr>
              <a:t>(</a:t>
            </a:r>
            <a:r>
              <a:rPr lang="en-US" i="1" dirty="0" smtClean="0">
                <a:latin typeface="Times New Roman" panose="02020603050405020304" pitchFamily="18" charset="0"/>
                <a:cs typeface="Times New Roman" panose="02020603050405020304" pitchFamily="18" charset="0"/>
              </a:rPr>
              <a:t>x</a:t>
            </a:r>
            <a:r>
              <a:rPr lang="en-US" dirty="0" smtClean="0">
                <a:latin typeface="Times New Roman" panose="02020603050405020304" pitchFamily="18" charset="0"/>
                <a:cs typeface="Times New Roman" panose="02020603050405020304" pitchFamily="18" charset="0"/>
              </a:rPr>
              <a:t>) is given as</a:t>
            </a: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What we are looking for is the resulting signal described by </a:t>
            </a:r>
            <a:r>
              <a:rPr lang="en-US" i="1" dirty="0" smtClean="0">
                <a:latin typeface="Times New Roman" panose="02020603050405020304" pitchFamily="18" charset="0"/>
                <a:cs typeface="Times New Roman" panose="02020603050405020304" pitchFamily="18" charset="0"/>
              </a:rPr>
              <a:t>g</a:t>
            </a:r>
            <a:r>
              <a:rPr lang="en-US" dirty="0" smtClean="0">
                <a:latin typeface="Times New Roman" panose="02020603050405020304" pitchFamily="18" charset="0"/>
                <a:cs typeface="Times New Roman" panose="02020603050405020304" pitchFamily="18" charset="0"/>
              </a:rPr>
              <a:t>(</a:t>
            </a:r>
            <a:r>
              <a:rPr lang="en-US" i="1" dirty="0" smtClean="0">
                <a:latin typeface="Times New Roman" panose="02020603050405020304" pitchFamily="18" charset="0"/>
                <a:cs typeface="Times New Roman" panose="02020603050405020304" pitchFamily="18" charset="0"/>
              </a:rPr>
              <a:t>X</a:t>
            </a:r>
            <a:r>
              <a:rPr lang="en-US"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To simplify the concept, we may consider the resulting signal at a particular point </a:t>
            </a:r>
            <a:r>
              <a:rPr lang="en-US" i="1" dirty="0" smtClean="0">
                <a:latin typeface="Times New Roman" panose="02020603050405020304" pitchFamily="18" charset="0"/>
                <a:cs typeface="Times New Roman" panose="02020603050405020304" pitchFamily="18" charset="0"/>
              </a:rPr>
              <a:t>X</a:t>
            </a:r>
            <a:r>
              <a:rPr lang="en-US" baseline="-25000" dirty="0" smtClean="0">
                <a:latin typeface="Times New Roman" panose="02020603050405020304" pitchFamily="18" charset="0"/>
                <a:cs typeface="Times New Roman" panose="02020603050405020304" pitchFamily="18" charset="0"/>
              </a:rPr>
              <a:t>1</a:t>
            </a:r>
            <a:r>
              <a:rPr lang="en-US"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The resulting signal </a:t>
            </a:r>
            <a:r>
              <a:rPr lang="en-US" i="1" dirty="0" smtClean="0">
                <a:latin typeface="Times New Roman" panose="02020603050405020304" pitchFamily="18" charset="0"/>
                <a:cs typeface="Times New Roman" panose="02020603050405020304" pitchFamily="18" charset="0"/>
              </a:rPr>
              <a:t>g</a:t>
            </a:r>
            <a:r>
              <a:rPr lang="en-US" dirty="0" smtClean="0">
                <a:latin typeface="Times New Roman" panose="02020603050405020304" pitchFamily="18" charset="0"/>
                <a:cs typeface="Times New Roman" panose="02020603050405020304" pitchFamily="18" charset="0"/>
              </a:rPr>
              <a:t>(</a:t>
            </a:r>
            <a:r>
              <a:rPr lang="en-US" i="1" dirty="0" smtClean="0">
                <a:latin typeface="Times New Roman" panose="02020603050405020304" pitchFamily="18" charset="0"/>
                <a:cs typeface="Times New Roman" panose="02020603050405020304" pitchFamily="18" charset="0"/>
              </a:rPr>
              <a:t>X</a:t>
            </a:r>
            <a:r>
              <a:rPr lang="en-US" baseline="-25000" dirty="0" smtClean="0">
                <a:latin typeface="Times New Roman" panose="02020603050405020304" pitchFamily="18" charset="0"/>
                <a:cs typeface="Times New Roman" panose="02020603050405020304" pitchFamily="18" charset="0"/>
              </a:rPr>
              <a:t>1</a:t>
            </a:r>
            <a:r>
              <a:rPr lang="en-US" dirty="0" smtClean="0">
                <a:latin typeface="Times New Roman" panose="02020603050405020304" pitchFamily="18" charset="0"/>
                <a:cs typeface="Times New Roman" panose="02020603050405020304" pitchFamily="18" charset="0"/>
              </a:rPr>
              <a:t>), at some point </a:t>
            </a:r>
            <a:r>
              <a:rPr lang="en-US" i="1" dirty="0" smtClean="0">
                <a:latin typeface="Times New Roman" panose="02020603050405020304" pitchFamily="18" charset="0"/>
                <a:cs typeface="Times New Roman" panose="02020603050405020304" pitchFamily="18" charset="0"/>
              </a:rPr>
              <a:t>X</a:t>
            </a:r>
            <a:r>
              <a:rPr lang="en-US" baseline="-25000" dirty="0" smtClean="0">
                <a:latin typeface="Times New Roman" panose="02020603050405020304" pitchFamily="18" charset="0"/>
                <a:cs typeface="Times New Roman" panose="02020603050405020304" pitchFamily="18" charset="0"/>
              </a:rPr>
              <a:t>1</a:t>
            </a:r>
            <a:r>
              <a:rPr lang="en-US" dirty="0" smtClean="0">
                <a:latin typeface="Times New Roman" panose="02020603050405020304" pitchFamily="18" charset="0"/>
                <a:cs typeface="Times New Roman" panose="02020603050405020304" pitchFamily="18" charset="0"/>
              </a:rPr>
              <a:t> in the output space, is a linear superposition of all the individual overlapping </a:t>
            </a:r>
            <a:r>
              <a:rPr lang="en-US" smtClean="0">
                <a:latin typeface="Times New Roman" panose="02020603050405020304" pitchFamily="18" charset="0"/>
                <a:cs typeface="Times New Roman" panose="02020603050405020304" pitchFamily="18" charset="0"/>
              </a:rPr>
              <a:t>contributions that </a:t>
            </a:r>
            <a:r>
              <a:rPr lang="en-US" dirty="0" smtClean="0">
                <a:latin typeface="Times New Roman" panose="02020603050405020304" pitchFamily="18" charset="0"/>
                <a:cs typeface="Times New Roman" panose="02020603050405020304" pitchFamily="18" charset="0"/>
              </a:rPr>
              <a:t>exist at </a:t>
            </a:r>
            <a:r>
              <a:rPr lang="en-US" i="1" dirty="0" smtClean="0">
                <a:latin typeface="Times New Roman" panose="02020603050405020304" pitchFamily="18" charset="0"/>
                <a:cs typeface="Times New Roman" panose="02020603050405020304" pitchFamily="18" charset="0"/>
              </a:rPr>
              <a:t>X</a:t>
            </a:r>
            <a:r>
              <a:rPr lang="en-US" baseline="-25000" dirty="0" smtClean="0">
                <a:latin typeface="Times New Roman" panose="02020603050405020304" pitchFamily="18" charset="0"/>
                <a:cs typeface="Times New Roman" panose="02020603050405020304" pitchFamily="18" charset="0"/>
              </a:rPr>
              <a:t>1</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26</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276615840"/>
              </p:ext>
            </p:extLst>
          </p:nvPr>
        </p:nvGraphicFramePr>
        <p:xfrm>
          <a:off x="2796417" y="2747537"/>
          <a:ext cx="5035550" cy="965200"/>
        </p:xfrm>
        <a:graphic>
          <a:graphicData uri="http://schemas.openxmlformats.org/presentationml/2006/ole">
            <mc:AlternateContent xmlns:mc="http://schemas.openxmlformats.org/markup-compatibility/2006">
              <mc:Choice xmlns:v="urn:schemas-microsoft-com:vml" Requires="v">
                <p:oleObj spid="_x0000_s14367" name="Equation" r:id="rId3" imgW="2717640" imgH="520560" progId="Equation.DSMT4">
                  <p:embed/>
                </p:oleObj>
              </mc:Choice>
              <mc:Fallback>
                <p:oleObj name="Equation" r:id="rId3" imgW="2717640" imgH="520560" progId="Equation.DSMT4">
                  <p:embed/>
                  <p:pic>
                    <p:nvPicPr>
                      <p:cNvPr id="0" name=""/>
                      <p:cNvPicPr/>
                      <p:nvPr/>
                    </p:nvPicPr>
                    <p:blipFill>
                      <a:blip r:embed="rId4"/>
                      <a:stretch>
                        <a:fillRect/>
                      </a:stretch>
                    </p:blipFill>
                    <p:spPr>
                      <a:xfrm>
                        <a:off x="2796417" y="2747537"/>
                        <a:ext cx="5035550" cy="965200"/>
                      </a:xfrm>
                      <a:prstGeom prst="rect">
                        <a:avLst/>
                      </a:prstGeom>
                      <a:solidFill>
                        <a:srgbClr val="FFFF00"/>
                      </a:solidFill>
                    </p:spPr>
                  </p:pic>
                </p:oleObj>
              </mc:Fallback>
            </mc:AlternateContent>
          </a:graphicData>
        </a:graphic>
      </p:graphicFrame>
    </p:spTree>
    <p:extLst>
      <p:ext uri="{BB962C8B-B14F-4D97-AF65-F5344CB8AC3E}">
        <p14:creationId xmlns:p14="http://schemas.microsoft.com/office/powerpoint/2010/main" val="8382262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3B05E86-07BE-43B8-8130-896D23496EBB}" type="slidenum">
              <a:rPr lang="en-US" smtClean="0"/>
              <a:t>27</a:t>
            </a:fld>
            <a:endParaRPr lang="en-US"/>
          </a:p>
        </p:txBody>
      </p:sp>
      <p:pic>
        <p:nvPicPr>
          <p:cNvPr id="5" name="Picture 4"/>
          <p:cNvPicPr>
            <a:picLocks noChangeAspect="1"/>
          </p:cNvPicPr>
          <p:nvPr/>
        </p:nvPicPr>
        <p:blipFill>
          <a:blip r:embed="rId3"/>
          <a:stretch>
            <a:fillRect/>
          </a:stretch>
        </p:blipFill>
        <p:spPr>
          <a:xfrm>
            <a:off x="3568889" y="1682859"/>
            <a:ext cx="3103362" cy="2029332"/>
          </a:xfrm>
          <a:prstGeom prst="rect">
            <a:avLst/>
          </a:prstGeom>
        </p:spPr>
      </p:pic>
      <p:sp>
        <p:nvSpPr>
          <p:cNvPr id="6" name="TextBox 5"/>
          <p:cNvSpPr txBox="1"/>
          <p:nvPr/>
        </p:nvSpPr>
        <p:spPr>
          <a:xfrm>
            <a:off x="409433" y="359420"/>
            <a:ext cx="11559654"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Recall the convolution </a:t>
            </a:r>
            <a:r>
              <a:rPr lang="en-US" sz="2000" i="1" dirty="0" smtClean="0">
                <a:latin typeface="Times New Roman" panose="02020603050405020304" pitchFamily="18" charset="0"/>
                <a:cs typeface="Times New Roman" panose="02020603050405020304" pitchFamily="18" charset="0"/>
              </a:rPr>
              <a:t>g</a:t>
            </a:r>
            <a:r>
              <a:rPr lang="en-US" sz="2000" dirty="0" smtClean="0">
                <a:latin typeface="Times New Roman" panose="02020603050405020304" pitchFamily="18" charset="0"/>
                <a:cs typeface="Times New Roman" panose="02020603050405020304" pitchFamily="18" charset="0"/>
              </a:rPr>
              <a:t>(</a:t>
            </a:r>
            <a:r>
              <a:rPr lang="en-US" sz="2000" i="1" dirty="0" smtClean="0">
                <a:latin typeface="Times New Roman" panose="02020603050405020304" pitchFamily="18" charset="0"/>
                <a:cs typeface="Times New Roman" panose="02020603050405020304" pitchFamily="18" charset="0"/>
              </a:rPr>
              <a:t>X</a:t>
            </a:r>
            <a:r>
              <a:rPr lang="en-US" sz="20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Suppose the graph of </a:t>
            </a:r>
            <a:r>
              <a:rPr lang="en-US" sz="2000" i="1" dirty="0" smtClean="0">
                <a:latin typeface="Times New Roman" panose="02020603050405020304" pitchFamily="18" charset="0"/>
                <a:cs typeface="Times New Roman" panose="02020603050405020304" pitchFamily="18" charset="0"/>
              </a:rPr>
              <a:t>h</a:t>
            </a:r>
            <a:r>
              <a:rPr lang="en-US" sz="2000" dirty="0" smtClean="0">
                <a:latin typeface="Times New Roman" panose="02020603050405020304" pitchFamily="18" charset="0"/>
                <a:cs typeface="Times New Roman" panose="02020603050405020304" pitchFamily="18" charset="0"/>
              </a:rPr>
              <a:t>(</a:t>
            </a:r>
            <a:r>
              <a:rPr lang="en-US" sz="2000" i="1" dirty="0" smtClean="0">
                <a:latin typeface="Times New Roman" panose="02020603050405020304" pitchFamily="18" charset="0"/>
                <a:cs typeface="Times New Roman" panose="02020603050405020304" pitchFamily="18" charset="0"/>
              </a:rPr>
              <a:t>X</a:t>
            </a:r>
            <a:r>
              <a:rPr lang="en-US" sz="2000" dirty="0" smtClean="0">
                <a:latin typeface="Times New Roman" panose="02020603050405020304" pitchFamily="18" charset="0"/>
                <a:cs typeface="Times New Roman" panose="02020603050405020304" pitchFamily="18" charset="0"/>
              </a:rPr>
              <a:t>-</a:t>
            </a:r>
            <a:r>
              <a:rPr lang="en-US" sz="2000" i="1" dirty="0" smtClean="0">
                <a:latin typeface="Times New Roman" panose="02020603050405020304" pitchFamily="18" charset="0"/>
                <a:cs typeface="Times New Roman" panose="02020603050405020304" pitchFamily="18" charset="0"/>
              </a:rPr>
              <a:t>x</a:t>
            </a:r>
            <a:r>
              <a:rPr lang="en-US" sz="2000" dirty="0" smtClean="0">
                <a:latin typeface="Times New Roman" panose="02020603050405020304" pitchFamily="18" charset="0"/>
                <a:cs typeface="Times New Roman" panose="02020603050405020304" pitchFamily="18" charset="0"/>
              </a:rPr>
              <a:t>) can be described as</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This suggests that with different </a:t>
            </a:r>
            <a:r>
              <a:rPr lang="en-US" sz="2000" i="1" dirty="0" smtClean="0">
                <a:latin typeface="Times New Roman" panose="02020603050405020304" pitchFamily="18" charset="0"/>
                <a:cs typeface="Times New Roman" panose="02020603050405020304" pitchFamily="18" charset="0"/>
              </a:rPr>
              <a:t>x’s</a:t>
            </a:r>
            <a:r>
              <a:rPr lang="en-US" sz="2000" dirty="0" smtClean="0">
                <a:latin typeface="Times New Roman" panose="02020603050405020304" pitchFamily="18" charset="0"/>
                <a:cs typeface="Times New Roman" panose="02020603050405020304" pitchFamily="18" charset="0"/>
              </a:rPr>
              <a:t> such as </a:t>
            </a:r>
            <a:r>
              <a:rPr lang="en-US" sz="2000" i="1" dirty="0" smtClean="0">
                <a:latin typeface="Times New Roman" panose="02020603050405020304" pitchFamily="18" charset="0"/>
                <a:cs typeface="Times New Roman" panose="02020603050405020304" pitchFamily="18" charset="0"/>
              </a:rPr>
              <a:t>x</a:t>
            </a:r>
            <a:r>
              <a:rPr lang="en-US" sz="2000" dirty="0" smtClean="0">
                <a:latin typeface="Times New Roman" panose="02020603050405020304" pitchFamily="18" charset="0"/>
                <a:cs typeface="Times New Roman" panose="02020603050405020304" pitchFamily="18" charset="0"/>
              </a:rPr>
              <a:t> = 0,…, </a:t>
            </a:r>
            <a:r>
              <a:rPr lang="en-US" sz="2000" i="1" dirty="0" smtClean="0">
                <a:latin typeface="Times New Roman" panose="02020603050405020304" pitchFamily="18" charset="0"/>
                <a:cs typeface="Times New Roman" panose="02020603050405020304" pitchFamily="18" charset="0"/>
              </a:rPr>
              <a:t>x</a:t>
            </a:r>
            <a:r>
              <a:rPr lang="en-US" sz="2000" baseline="-25000" dirty="0" smtClean="0">
                <a:latin typeface="Times New Roman" panose="02020603050405020304" pitchFamily="18" charset="0"/>
                <a:cs typeface="Times New Roman" panose="02020603050405020304" pitchFamily="18" charset="0"/>
              </a:rPr>
              <a:t>1</a:t>
            </a:r>
            <a:r>
              <a:rPr lang="en-US" sz="2000" dirty="0" smtClean="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x</a:t>
            </a:r>
            <a:r>
              <a:rPr lang="en-US" sz="2000" baseline="-25000" dirty="0" smtClean="0">
                <a:latin typeface="Times New Roman" panose="02020603050405020304" pitchFamily="18" charset="0"/>
                <a:cs typeface="Times New Roman" panose="02020603050405020304" pitchFamily="18" charset="0"/>
              </a:rPr>
              <a:t>2</a:t>
            </a:r>
            <a:r>
              <a:rPr lang="en-US" sz="2000" dirty="0" smtClean="0">
                <a:latin typeface="Times New Roman" panose="02020603050405020304" pitchFamily="18" charset="0"/>
                <a:cs typeface="Times New Roman" panose="02020603050405020304" pitchFamily="18" charset="0"/>
              </a:rPr>
              <a:t>,…. The function</a:t>
            </a:r>
            <a:r>
              <a:rPr lang="en-US" sz="2000" i="1" dirty="0">
                <a:latin typeface="Times New Roman" panose="02020603050405020304" pitchFamily="18" charset="0"/>
                <a:cs typeface="Times New Roman" panose="02020603050405020304" pitchFamily="18" charset="0"/>
              </a:rPr>
              <a:t> h</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X</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x</a:t>
            </a:r>
            <a:r>
              <a:rPr lang="en-US" sz="2000" dirty="0" smtClean="0">
                <a:latin typeface="Times New Roman" panose="02020603050405020304" pitchFamily="18" charset="0"/>
                <a:cs typeface="Times New Roman" panose="02020603050405020304" pitchFamily="18" charset="0"/>
              </a:rPr>
              <a:t>) is generated according to </a:t>
            </a:r>
            <a:r>
              <a:rPr lang="en-US" sz="2000" i="1" dirty="0" smtClean="0">
                <a:latin typeface="Times New Roman" panose="02020603050405020304" pitchFamily="18" charset="0"/>
                <a:cs typeface="Times New Roman" panose="02020603050405020304" pitchFamily="18" charset="0"/>
              </a:rPr>
              <a:t>x</a:t>
            </a:r>
            <a:r>
              <a:rPr lang="en-US" sz="2000" dirty="0" smtClean="0">
                <a:latin typeface="Times New Roman" panose="02020603050405020304" pitchFamily="18" charset="0"/>
                <a:cs typeface="Times New Roman" panose="02020603050405020304" pitchFamily="18" charset="0"/>
              </a:rPr>
              <a:t> value and  shifted accordingly.</a:t>
            </a:r>
            <a:endParaRPr lang="en-US" sz="20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808971521"/>
              </p:ext>
            </p:extLst>
          </p:nvPr>
        </p:nvGraphicFramePr>
        <p:xfrm>
          <a:off x="4210571" y="174190"/>
          <a:ext cx="5035550" cy="965200"/>
        </p:xfrm>
        <a:graphic>
          <a:graphicData uri="http://schemas.openxmlformats.org/presentationml/2006/ole">
            <mc:AlternateContent xmlns:mc="http://schemas.openxmlformats.org/markup-compatibility/2006">
              <mc:Choice xmlns:v="urn:schemas-microsoft-com:vml" Requires="v">
                <p:oleObj spid="_x0000_s15390" name="Equation" r:id="rId4" imgW="2717640" imgH="520560" progId="Equation.DSMT4">
                  <p:embed/>
                </p:oleObj>
              </mc:Choice>
              <mc:Fallback>
                <p:oleObj name="Equation" r:id="rId4" imgW="2717640" imgH="520560" progId="Equation.DSMT4">
                  <p:embed/>
                  <p:pic>
                    <p:nvPicPr>
                      <p:cNvPr id="0" name=""/>
                      <p:cNvPicPr/>
                      <p:nvPr/>
                    </p:nvPicPr>
                    <p:blipFill>
                      <a:blip r:embed="rId5"/>
                      <a:stretch>
                        <a:fillRect/>
                      </a:stretch>
                    </p:blipFill>
                    <p:spPr>
                      <a:xfrm>
                        <a:off x="4210571" y="174190"/>
                        <a:ext cx="5035550" cy="965200"/>
                      </a:xfrm>
                      <a:prstGeom prst="rect">
                        <a:avLst/>
                      </a:prstGeom>
                      <a:solidFill>
                        <a:srgbClr val="FFFF00"/>
                      </a:solidFill>
                    </p:spPr>
                  </p:pic>
                </p:oleObj>
              </mc:Fallback>
            </mc:AlternateContent>
          </a:graphicData>
        </a:graphic>
      </p:graphicFrame>
      <p:pic>
        <p:nvPicPr>
          <p:cNvPr id="8" name="Picture 7"/>
          <p:cNvPicPr>
            <a:picLocks noChangeAspect="1"/>
          </p:cNvPicPr>
          <p:nvPr/>
        </p:nvPicPr>
        <p:blipFill>
          <a:blip r:embed="rId6"/>
          <a:stretch>
            <a:fillRect/>
          </a:stretch>
        </p:blipFill>
        <p:spPr>
          <a:xfrm>
            <a:off x="994786" y="4938040"/>
            <a:ext cx="1577043" cy="721406"/>
          </a:xfrm>
          <a:prstGeom prst="rect">
            <a:avLst/>
          </a:prstGeom>
        </p:spPr>
      </p:pic>
      <p:pic>
        <p:nvPicPr>
          <p:cNvPr id="9" name="Picture 8"/>
          <p:cNvPicPr>
            <a:picLocks noChangeAspect="1"/>
          </p:cNvPicPr>
          <p:nvPr/>
        </p:nvPicPr>
        <p:blipFill>
          <a:blip r:embed="rId6"/>
          <a:stretch>
            <a:fillRect/>
          </a:stretch>
        </p:blipFill>
        <p:spPr>
          <a:xfrm>
            <a:off x="3568889" y="4938040"/>
            <a:ext cx="1577043" cy="721406"/>
          </a:xfrm>
          <a:prstGeom prst="rect">
            <a:avLst/>
          </a:prstGeom>
        </p:spPr>
      </p:pic>
      <p:pic>
        <p:nvPicPr>
          <p:cNvPr id="10" name="Picture 9"/>
          <p:cNvPicPr>
            <a:picLocks noChangeAspect="1"/>
          </p:cNvPicPr>
          <p:nvPr/>
        </p:nvPicPr>
        <p:blipFill>
          <a:blip r:embed="rId6"/>
          <a:stretch>
            <a:fillRect/>
          </a:stretch>
        </p:blipFill>
        <p:spPr>
          <a:xfrm>
            <a:off x="6136168" y="4938040"/>
            <a:ext cx="1577043" cy="721406"/>
          </a:xfrm>
          <a:prstGeom prst="rect">
            <a:avLst/>
          </a:prstGeom>
        </p:spPr>
      </p:pic>
      <p:cxnSp>
        <p:nvCxnSpPr>
          <p:cNvPr id="12" name="Straight Arrow Connector 11"/>
          <p:cNvCxnSpPr/>
          <p:nvPr/>
        </p:nvCxnSpPr>
        <p:spPr>
          <a:xfrm>
            <a:off x="8434316" y="5776287"/>
            <a:ext cx="146614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047667" y="5564039"/>
            <a:ext cx="1017605"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X</a:t>
            </a:r>
            <a:endParaRPr 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644103" y="5786243"/>
            <a:ext cx="464024" cy="369332"/>
          </a:xfrm>
          <a:prstGeom prst="rect">
            <a:avLst/>
          </a:prstGeom>
          <a:noFill/>
        </p:spPr>
        <p:txBody>
          <a:bodyPr wrap="square" rtlCol="0">
            <a:spAutoFit/>
          </a:bodyPr>
          <a:lstStyle/>
          <a:p>
            <a:r>
              <a:rPr lang="en-US" dirty="0" smtClean="0"/>
              <a:t>0</a:t>
            </a:r>
            <a:endParaRPr lang="en-US" dirty="0"/>
          </a:p>
        </p:txBody>
      </p:sp>
      <p:sp>
        <p:nvSpPr>
          <p:cNvPr id="15" name="TextBox 14"/>
          <p:cNvSpPr txBox="1"/>
          <p:nvPr/>
        </p:nvSpPr>
        <p:spPr>
          <a:xfrm>
            <a:off x="4210571" y="5785549"/>
            <a:ext cx="464024" cy="400110"/>
          </a:xfrm>
          <a:prstGeom prst="rect">
            <a:avLst/>
          </a:prstGeom>
          <a:noFill/>
        </p:spPr>
        <p:txBody>
          <a:bodyPr wrap="square" rtlCol="0">
            <a:spAutoFit/>
          </a:bodyPr>
          <a:lstStyle/>
          <a:p>
            <a:r>
              <a:rPr lang="en-US" sz="2000" i="1" dirty="0" smtClean="0">
                <a:latin typeface="Times New Roman" panose="02020603050405020304" pitchFamily="18" charset="0"/>
                <a:cs typeface="Times New Roman" panose="02020603050405020304" pitchFamily="18" charset="0"/>
              </a:rPr>
              <a:t>x</a:t>
            </a:r>
            <a:r>
              <a:rPr lang="en-US" baseline="-25000" dirty="0" smtClean="0"/>
              <a:t>1</a:t>
            </a:r>
            <a:endParaRPr lang="en-US" baseline="-25000" dirty="0"/>
          </a:p>
        </p:txBody>
      </p:sp>
      <p:sp>
        <p:nvSpPr>
          <p:cNvPr id="16" name="TextBox 15"/>
          <p:cNvSpPr txBox="1"/>
          <p:nvPr/>
        </p:nvSpPr>
        <p:spPr>
          <a:xfrm>
            <a:off x="6777039" y="5775306"/>
            <a:ext cx="464024" cy="400110"/>
          </a:xfrm>
          <a:prstGeom prst="rect">
            <a:avLst/>
          </a:prstGeom>
          <a:noFill/>
        </p:spPr>
        <p:txBody>
          <a:bodyPr wrap="square" rtlCol="0">
            <a:spAutoFit/>
          </a:bodyPr>
          <a:lstStyle/>
          <a:p>
            <a:r>
              <a:rPr lang="en-US" sz="2000" i="1" dirty="0" smtClean="0">
                <a:latin typeface="Times New Roman" panose="02020603050405020304" pitchFamily="18" charset="0"/>
                <a:cs typeface="Times New Roman" panose="02020603050405020304" pitchFamily="18" charset="0"/>
              </a:rPr>
              <a:t>x</a:t>
            </a:r>
            <a:r>
              <a:rPr lang="en-US" baseline="-25000" dirty="0" smtClean="0"/>
              <a:t>2</a:t>
            </a:r>
            <a:endParaRPr lang="en-US" baseline="-25000" dirty="0"/>
          </a:p>
        </p:txBody>
      </p:sp>
    </p:spTree>
    <p:extLst>
      <p:ext uri="{BB962C8B-B14F-4D97-AF65-F5344CB8AC3E}">
        <p14:creationId xmlns:p14="http://schemas.microsoft.com/office/powerpoint/2010/main" val="2479060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3B05E86-07BE-43B8-8130-896D23496EBB}" type="slidenum">
              <a:rPr lang="en-US" smtClean="0"/>
              <a:t>28</a:t>
            </a:fld>
            <a:endParaRPr lang="en-US"/>
          </a:p>
        </p:txBody>
      </p:sp>
      <p:sp>
        <p:nvSpPr>
          <p:cNvPr id="3" name="TextBox 2"/>
          <p:cNvSpPr txBox="1"/>
          <p:nvPr/>
        </p:nvSpPr>
        <p:spPr>
          <a:xfrm>
            <a:off x="545910" y="532263"/>
            <a:ext cx="10877266" cy="4319131"/>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Therefore, the resulting signal </a:t>
            </a:r>
            <a:r>
              <a:rPr lang="en-US" sz="2000" i="1" dirty="0" smtClean="0">
                <a:latin typeface="Times New Roman" panose="02020603050405020304" pitchFamily="18" charset="0"/>
                <a:cs typeface="Times New Roman" panose="02020603050405020304" pitchFamily="18" charset="0"/>
              </a:rPr>
              <a:t>g</a:t>
            </a:r>
            <a:r>
              <a:rPr lang="en-US" sz="2000" dirty="0" smtClean="0">
                <a:latin typeface="Times New Roman" panose="02020603050405020304" pitchFamily="18" charset="0"/>
                <a:cs typeface="Times New Roman" panose="02020603050405020304" pitchFamily="18" charset="0"/>
              </a:rPr>
              <a:t>(</a:t>
            </a:r>
            <a:r>
              <a:rPr lang="en-US" sz="2000" i="1" dirty="0" smtClean="0">
                <a:latin typeface="Times New Roman" panose="02020603050405020304" pitchFamily="18" charset="0"/>
                <a:cs typeface="Times New Roman" panose="02020603050405020304" pitchFamily="18" charset="0"/>
              </a:rPr>
              <a:t>X</a:t>
            </a:r>
            <a:r>
              <a:rPr lang="en-US" sz="2000" baseline="-25000" dirty="0" smtClean="0">
                <a:latin typeface="Times New Roman" panose="02020603050405020304" pitchFamily="18" charset="0"/>
                <a:cs typeface="Times New Roman" panose="02020603050405020304" pitchFamily="18" charset="0"/>
              </a:rPr>
              <a:t>1</a:t>
            </a:r>
            <a:r>
              <a:rPr lang="en-US" sz="2000" dirty="0" smtClean="0">
                <a:latin typeface="Times New Roman" panose="02020603050405020304" pitchFamily="18" charset="0"/>
                <a:cs typeface="Times New Roman" panose="02020603050405020304" pitchFamily="18" charset="0"/>
              </a:rPr>
              <a:t>) can approximately be found from a linear superposition of all individual overlapping contributions that exist at </a:t>
            </a:r>
            <a:r>
              <a:rPr lang="en-US" sz="2000" i="1" dirty="0" smtClean="0">
                <a:latin typeface="Times New Roman" panose="02020603050405020304" pitchFamily="18" charset="0"/>
                <a:cs typeface="Times New Roman" panose="02020603050405020304" pitchFamily="18" charset="0"/>
              </a:rPr>
              <a:t>X</a:t>
            </a:r>
            <a:r>
              <a:rPr lang="en-US" sz="2000" baseline="-25000" dirty="0" smtClean="0">
                <a:latin typeface="Times New Roman" panose="02020603050405020304" pitchFamily="18" charset="0"/>
                <a:cs typeface="Times New Roman" panose="02020603050405020304" pitchFamily="18" charset="0"/>
              </a:rPr>
              <a:t>1</a:t>
            </a:r>
          </a:p>
          <a:p>
            <a:pPr marL="285750" indent="-285750">
              <a:buFont typeface="Arial" panose="020B0604020202020204" pitchFamily="34" charset="0"/>
              <a:buChar char="•"/>
            </a:pPr>
            <a:endParaRPr lang="en-US" sz="2000" baseline="-25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baseline="-25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baseline="-25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baseline="-25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baseline="-25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In addition, </a:t>
            </a:r>
            <a:r>
              <a:rPr lang="en-US" sz="2000" dirty="0">
                <a:latin typeface="Times New Roman" panose="02020603050405020304" pitchFamily="18" charset="0"/>
                <a:cs typeface="Times New Roman" panose="02020603050405020304" pitchFamily="18" charset="0"/>
              </a:rPr>
              <a:t>the resulting signal </a:t>
            </a:r>
            <a:r>
              <a:rPr lang="en-US" sz="2000" i="1" dirty="0" smtClean="0">
                <a:latin typeface="Times New Roman" panose="02020603050405020304" pitchFamily="18" charset="0"/>
                <a:cs typeface="Times New Roman" panose="02020603050405020304" pitchFamily="18" charset="0"/>
              </a:rPr>
              <a:t>g</a:t>
            </a:r>
            <a:r>
              <a:rPr lang="en-US" sz="2000" dirty="0" smtClean="0">
                <a:latin typeface="Times New Roman" panose="02020603050405020304" pitchFamily="18" charset="0"/>
                <a:cs typeface="Times New Roman" panose="02020603050405020304" pitchFamily="18" charset="0"/>
              </a:rPr>
              <a:t>(</a:t>
            </a:r>
            <a:r>
              <a:rPr lang="en-US" sz="2000" i="1" dirty="0" smtClean="0">
                <a:latin typeface="Times New Roman" panose="02020603050405020304" pitchFamily="18" charset="0"/>
                <a:cs typeface="Times New Roman" panose="02020603050405020304" pitchFamily="18" charset="0"/>
              </a:rPr>
              <a:t>X</a:t>
            </a:r>
            <a:r>
              <a:rPr lang="en-US" sz="2000" baseline="-25000" dirty="0" smtClean="0">
                <a:latin typeface="Times New Roman" panose="02020603050405020304" pitchFamily="18" charset="0"/>
                <a:cs typeface="Times New Roman" panose="02020603050405020304" pitchFamily="18" charset="0"/>
              </a:rPr>
              <a:t>2</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can approximately be found from a linear superposition of all individual overlapping contributions that exist at </a:t>
            </a:r>
            <a:r>
              <a:rPr lang="en-US" sz="2000" i="1" dirty="0" smtClean="0">
                <a:latin typeface="Times New Roman" panose="02020603050405020304" pitchFamily="18" charset="0"/>
                <a:cs typeface="Times New Roman" panose="02020603050405020304" pitchFamily="18" charset="0"/>
              </a:rPr>
              <a:t>X</a:t>
            </a:r>
            <a:r>
              <a:rPr lang="en-US" sz="2000" baseline="-25000" dirty="0" smtClean="0">
                <a:latin typeface="Times New Roman" panose="02020603050405020304" pitchFamily="18" charset="0"/>
                <a:cs typeface="Times New Roman" panose="02020603050405020304" pitchFamily="18" charset="0"/>
              </a:rPr>
              <a:t>2</a:t>
            </a:r>
            <a:r>
              <a:rPr lang="en-US" sz="2000" dirty="0" smtClean="0">
                <a:latin typeface="Times New Roman" panose="02020603050405020304" pitchFamily="18" charset="0"/>
                <a:cs typeface="Times New Roman" panose="02020603050405020304" pitchFamily="18" charset="0"/>
              </a:rPr>
              <a:t> and so on……</a:t>
            </a: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Finally, the complete signal of the convolution </a:t>
            </a:r>
            <a:r>
              <a:rPr lang="en-US" sz="2000" i="1" dirty="0" smtClean="0">
                <a:latin typeface="Times New Roman" panose="02020603050405020304" pitchFamily="18" charset="0"/>
                <a:cs typeface="Times New Roman" panose="02020603050405020304" pitchFamily="18" charset="0"/>
              </a:rPr>
              <a:t>g</a:t>
            </a:r>
            <a:r>
              <a:rPr lang="en-US" sz="2000" dirty="0" smtClean="0">
                <a:latin typeface="Times New Roman" panose="02020603050405020304" pitchFamily="18" charset="0"/>
                <a:cs typeface="Times New Roman" panose="02020603050405020304" pitchFamily="18" charset="0"/>
              </a:rPr>
              <a:t>(</a:t>
            </a:r>
            <a:r>
              <a:rPr lang="en-US" sz="2000" i="1" dirty="0" smtClean="0">
                <a:latin typeface="Times New Roman" panose="02020603050405020304" pitchFamily="18" charset="0"/>
                <a:cs typeface="Times New Roman" panose="02020603050405020304" pitchFamily="18" charset="0"/>
              </a:rPr>
              <a:t>X</a:t>
            </a:r>
            <a:r>
              <a:rPr lang="en-US" sz="2000" dirty="0" smtClean="0">
                <a:latin typeface="Times New Roman" panose="02020603050405020304" pitchFamily="18" charset="0"/>
                <a:cs typeface="Times New Roman" panose="02020603050405020304" pitchFamily="18" charset="0"/>
              </a:rPr>
              <a:t>) can be obtained.</a:t>
            </a:r>
          </a:p>
          <a:p>
            <a:endParaRPr lang="en-US" sz="2000" dirty="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r>
              <a:rPr lang="en-US" sz="2400" b="1" dirty="0" smtClean="0">
                <a:solidFill>
                  <a:srgbClr val="FF0000"/>
                </a:solidFill>
                <a:latin typeface="Times New Roman" panose="02020603050405020304" pitchFamily="18" charset="0"/>
                <a:cs typeface="Times New Roman" panose="02020603050405020304" pitchFamily="18" charset="0"/>
              </a:rPr>
              <a:t>In a more understandable statement, a convolution is the integral of all overlapping areas as one function scans another.</a:t>
            </a:r>
            <a:endParaRPr lang="en-US" sz="2400" b="1" dirty="0">
              <a:solidFill>
                <a:srgbClr val="FF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598017269"/>
              </p:ext>
            </p:extLst>
          </p:nvPr>
        </p:nvGraphicFramePr>
        <p:xfrm>
          <a:off x="2282398" y="1440431"/>
          <a:ext cx="7017558" cy="452746"/>
        </p:xfrm>
        <a:graphic>
          <a:graphicData uri="http://schemas.openxmlformats.org/presentationml/2006/ole">
            <mc:AlternateContent xmlns:mc="http://schemas.openxmlformats.org/markup-compatibility/2006">
              <mc:Choice xmlns:v="urn:schemas-microsoft-com:vml" Requires="v">
                <p:oleObj spid="_x0000_s16412" name="Equation" r:id="rId4" imgW="3936960" imgH="253800" progId="Equation.DSMT4">
                  <p:embed/>
                </p:oleObj>
              </mc:Choice>
              <mc:Fallback>
                <p:oleObj name="Equation" r:id="rId4" imgW="3936960" imgH="253800" progId="Equation.DSMT4">
                  <p:embed/>
                  <p:pic>
                    <p:nvPicPr>
                      <p:cNvPr id="0" name=""/>
                      <p:cNvPicPr/>
                      <p:nvPr/>
                    </p:nvPicPr>
                    <p:blipFill>
                      <a:blip r:embed="rId5"/>
                      <a:stretch>
                        <a:fillRect/>
                      </a:stretch>
                    </p:blipFill>
                    <p:spPr>
                      <a:xfrm>
                        <a:off x="2282398" y="1440431"/>
                        <a:ext cx="7017558" cy="452746"/>
                      </a:xfrm>
                      <a:prstGeom prst="rect">
                        <a:avLst/>
                      </a:prstGeom>
                    </p:spPr>
                  </p:pic>
                </p:oleObj>
              </mc:Fallback>
            </mc:AlternateContent>
          </a:graphicData>
        </a:graphic>
      </p:graphicFrame>
    </p:spTree>
    <p:extLst>
      <p:ext uri="{BB962C8B-B14F-4D97-AF65-F5344CB8AC3E}">
        <p14:creationId xmlns:p14="http://schemas.microsoft.com/office/powerpoint/2010/main" val="1649559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3B05E86-07BE-43B8-8130-896D23496EBB}" type="slidenum">
              <a:rPr lang="en-US" smtClean="0"/>
              <a:t>29</a:t>
            </a:fld>
            <a:endParaRPr lang="en-US"/>
          </a:p>
        </p:txBody>
      </p:sp>
      <p:pic>
        <p:nvPicPr>
          <p:cNvPr id="3" name="Picture 2"/>
          <p:cNvPicPr>
            <a:picLocks noChangeAspect="1"/>
          </p:cNvPicPr>
          <p:nvPr/>
        </p:nvPicPr>
        <p:blipFill>
          <a:blip r:embed="rId2"/>
          <a:stretch>
            <a:fillRect/>
          </a:stretch>
        </p:blipFill>
        <p:spPr>
          <a:xfrm>
            <a:off x="1022956" y="0"/>
            <a:ext cx="10420805" cy="5402277"/>
          </a:xfrm>
          <a:prstGeom prst="rect">
            <a:avLst/>
          </a:prstGeom>
        </p:spPr>
      </p:pic>
      <p:sp>
        <p:nvSpPr>
          <p:cNvPr id="4" name="TextBox 3"/>
          <p:cNvSpPr txBox="1"/>
          <p:nvPr/>
        </p:nvSpPr>
        <p:spPr>
          <a:xfrm>
            <a:off x="859809" y="5402277"/>
            <a:ext cx="9826388" cy="461665"/>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This figure summarizes the process of the convolution described previously.</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8986977" y="2279175"/>
            <a:ext cx="3002507" cy="1323439"/>
          </a:xfrm>
          <a:prstGeom prst="rect">
            <a:avLst/>
          </a:prstGeom>
          <a:noFill/>
          <a:ln w="28575">
            <a:solidFill>
              <a:srgbClr val="FF0000"/>
            </a:solidFill>
          </a:ln>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Each curve corresponds to the product of </a:t>
            </a:r>
            <a:r>
              <a:rPr lang="en-US" sz="2000" i="1" dirty="0" smtClean="0">
                <a:latin typeface="Times New Roman" panose="02020603050405020304" pitchFamily="18" charset="0"/>
                <a:cs typeface="Times New Roman" panose="02020603050405020304" pitchFamily="18" charset="0"/>
              </a:rPr>
              <a:t>f</a:t>
            </a:r>
            <a:r>
              <a:rPr lang="en-US" sz="2000" dirty="0" smtClean="0">
                <a:latin typeface="Times New Roman" panose="02020603050405020304" pitchFamily="18" charset="0"/>
                <a:cs typeface="Times New Roman" panose="02020603050405020304" pitchFamily="18" charset="0"/>
              </a:rPr>
              <a:t>(</a:t>
            </a:r>
            <a:r>
              <a:rPr lang="en-US" sz="2000" i="1" dirty="0" smtClean="0">
                <a:latin typeface="Times New Roman" panose="02020603050405020304" pitchFamily="18" charset="0"/>
                <a:cs typeface="Times New Roman" panose="02020603050405020304" pitchFamily="18" charset="0"/>
              </a:rPr>
              <a:t>x</a:t>
            </a:r>
            <a:r>
              <a:rPr lang="en-US" sz="2000" dirty="0" smtClean="0">
                <a:latin typeface="Times New Roman" panose="02020603050405020304" pitchFamily="18" charset="0"/>
                <a:cs typeface="Times New Roman" panose="02020603050405020304" pitchFamily="18" charset="0"/>
              </a:rPr>
              <a:t>)</a:t>
            </a:r>
            <a:r>
              <a:rPr lang="en-US" sz="2000" i="1" dirty="0" smtClean="0">
                <a:latin typeface="Times New Roman" panose="02020603050405020304" pitchFamily="18" charset="0"/>
                <a:cs typeface="Times New Roman" panose="02020603050405020304" pitchFamily="18" charset="0"/>
              </a:rPr>
              <a:t>h</a:t>
            </a:r>
            <a:r>
              <a:rPr lang="en-US" sz="2000" dirty="0" smtClean="0">
                <a:latin typeface="Times New Roman" panose="02020603050405020304" pitchFamily="18" charset="0"/>
                <a:cs typeface="Times New Roman" panose="02020603050405020304" pitchFamily="18" charset="0"/>
              </a:rPr>
              <a:t>(</a:t>
            </a:r>
            <a:r>
              <a:rPr lang="en-US" sz="2000" i="1" dirty="0" smtClean="0">
                <a:latin typeface="Times New Roman" panose="02020603050405020304" pitchFamily="18" charset="0"/>
                <a:cs typeface="Times New Roman" panose="02020603050405020304" pitchFamily="18" charset="0"/>
              </a:rPr>
              <a:t>X</a:t>
            </a:r>
            <a:r>
              <a:rPr lang="en-US" sz="2000" dirty="0" smtClean="0">
                <a:latin typeface="Times New Roman" panose="02020603050405020304" pitchFamily="18" charset="0"/>
                <a:cs typeface="Times New Roman" panose="02020603050405020304" pitchFamily="18" charset="0"/>
              </a:rPr>
              <a:t>-</a:t>
            </a:r>
            <a:r>
              <a:rPr lang="en-US" sz="2000" i="1" dirty="0" smtClean="0">
                <a:latin typeface="Times New Roman" panose="02020603050405020304" pitchFamily="18" charset="0"/>
                <a:cs typeface="Times New Roman" panose="02020603050405020304" pitchFamily="18" charset="0"/>
              </a:rPr>
              <a:t>x</a:t>
            </a:r>
            <a:r>
              <a:rPr lang="en-US" sz="2000" dirty="0" smtClean="0">
                <a:latin typeface="Times New Roman" panose="02020603050405020304" pitchFamily="18" charset="0"/>
                <a:cs typeface="Times New Roman" panose="02020603050405020304" pitchFamily="18" charset="0"/>
              </a:rPr>
              <a:t>) generated from different values of </a:t>
            </a:r>
            <a:r>
              <a:rPr lang="en-US" sz="2000" i="1" dirty="0" smtClean="0">
                <a:latin typeface="Times New Roman" panose="02020603050405020304" pitchFamily="18" charset="0"/>
                <a:cs typeface="Times New Roman" panose="02020603050405020304" pitchFamily="18" charset="0"/>
              </a:rPr>
              <a:t>x</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H="1">
            <a:off x="7369791" y="3192367"/>
            <a:ext cx="1617186" cy="4102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6523630" y="2701138"/>
            <a:ext cx="2463348" cy="2295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302759" y="2961348"/>
            <a:ext cx="5684218" cy="9311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86603" y="436728"/>
            <a:ext cx="2197290" cy="1323439"/>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This dashed curve is composed of points generated by </a:t>
            </a:r>
            <a:r>
              <a:rPr lang="en-US" sz="2000" i="1" dirty="0" smtClean="0">
                <a:latin typeface="Times New Roman" panose="02020603050405020304" pitchFamily="18" charset="0"/>
                <a:cs typeface="Times New Roman" panose="02020603050405020304" pitchFamily="18" charset="0"/>
              </a:rPr>
              <a:t>f</a:t>
            </a:r>
            <a:r>
              <a:rPr lang="en-US" sz="2000" dirty="0" smtClean="0">
                <a:latin typeface="Times New Roman" panose="02020603050405020304" pitchFamily="18" charset="0"/>
                <a:cs typeface="Times New Roman" panose="02020603050405020304" pitchFamily="18" charset="0"/>
              </a:rPr>
              <a:t>(</a:t>
            </a:r>
            <a:r>
              <a:rPr lang="en-US" sz="2000" i="1" dirty="0" smtClean="0">
                <a:latin typeface="Times New Roman" panose="02020603050405020304" pitchFamily="18" charset="0"/>
                <a:cs typeface="Times New Roman" panose="02020603050405020304" pitchFamily="18" charset="0"/>
              </a:rPr>
              <a:t>x</a:t>
            </a:r>
            <a:r>
              <a:rPr lang="en-US" sz="2000" dirty="0" smtClean="0">
                <a:latin typeface="Times New Roman" panose="02020603050405020304" pitchFamily="18" charset="0"/>
                <a:cs typeface="Times New Roman" panose="02020603050405020304" pitchFamily="18" charset="0"/>
              </a:rPr>
              <a:t>)</a:t>
            </a:r>
            <a:r>
              <a:rPr lang="en-US" sz="2000" i="1" dirty="0" smtClean="0">
                <a:latin typeface="Times New Roman" panose="02020603050405020304" pitchFamily="18" charset="0"/>
                <a:cs typeface="Times New Roman" panose="02020603050405020304" pitchFamily="18" charset="0"/>
              </a:rPr>
              <a:t>h</a:t>
            </a:r>
            <a:r>
              <a:rPr lang="en-US" sz="2000" dirty="0" smtClean="0">
                <a:latin typeface="Times New Roman" panose="02020603050405020304" pitchFamily="18" charset="0"/>
                <a:cs typeface="Times New Roman" panose="02020603050405020304" pitchFamily="18" charset="0"/>
              </a:rPr>
              <a:t>(0).</a:t>
            </a:r>
            <a:endParaRPr lang="en-US" sz="2000" dirty="0">
              <a:latin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a:off x="1091820" y="1760561"/>
            <a:ext cx="409434" cy="15094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84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737360"/>
            <a:ext cx="5042111" cy="5000983"/>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16358" y="1888262"/>
            <a:ext cx="7675642" cy="4389707"/>
          </a:xfrm>
        </p:spPr>
        <p:txBody>
          <a:bodyPr>
            <a:normAutofit/>
          </a:bodyPr>
          <a:lstStyle/>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Now let’s scan across the distance y but at z = </a:t>
            </a:r>
            <a:r>
              <a:rPr lang="en-US" sz="2400" i="1" dirty="0" smtClean="0">
                <a:latin typeface="Times New Roman" panose="02020603050405020304" pitchFamily="18" charset="0"/>
                <a:cs typeface="Times New Roman" panose="02020603050405020304" pitchFamily="18" charset="0"/>
              </a:rPr>
              <a:t>a </a:t>
            </a:r>
            <a:r>
              <a:rPr lang="en-US" sz="2400" dirty="0" smtClean="0">
                <a:latin typeface="Times New Roman" panose="02020603050405020304" pitchFamily="18" charset="0"/>
                <a:cs typeface="Times New Roman" panose="02020603050405020304" pitchFamily="18" charset="0"/>
              </a:rPr>
              <a:t>(Fig. (a)).</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irradiance is now given as I(y, </a:t>
            </a:r>
            <a:r>
              <a:rPr lang="en-US" sz="2400" i="1" dirty="0" smtClean="0">
                <a:latin typeface="Times New Roman" panose="02020603050405020304" pitchFamily="18" charset="0"/>
                <a:cs typeface="Times New Roman" panose="02020603050405020304" pitchFamily="18" charset="0"/>
              </a:rPr>
              <a:t>a</a:t>
            </a:r>
            <a:r>
              <a:rPr lang="en-US" sz="2400" dirty="0" smtClean="0">
                <a:latin typeface="Times New Roman" panose="02020603050405020304" pitchFamily="18" charset="0"/>
                <a:cs typeface="Times New Roman" panose="02020603050405020304" pitchFamily="18" charset="0"/>
              </a:rPr>
              <a:t>) and the flux-distribution turns out to be a series of equally spaced square pulses.</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corresponding Fourier components are shown in Fig. (d).</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If the peaks in Fig. (c) are separated, center to center, by 1-cm intervals, the </a:t>
            </a:r>
            <a:r>
              <a:rPr lang="en-US" sz="2400" b="1" dirty="0" smtClean="0">
                <a:solidFill>
                  <a:srgbClr val="FF0000"/>
                </a:solidFill>
                <a:latin typeface="Times New Roman" panose="02020603050405020304" pitchFamily="18" charset="0"/>
                <a:cs typeface="Times New Roman" panose="02020603050405020304" pitchFamily="18" charset="0"/>
              </a:rPr>
              <a:t>spatial period </a:t>
            </a:r>
            <a:r>
              <a:rPr lang="en-US" sz="2400" dirty="0" smtClean="0">
                <a:latin typeface="Times New Roman" panose="02020603050405020304" pitchFamily="18" charset="0"/>
                <a:cs typeface="Times New Roman" panose="02020603050405020304" pitchFamily="18" charset="0"/>
              </a:rPr>
              <a:t>equal 1 cm per cycle, and its reciprocal, which is the </a:t>
            </a:r>
            <a:r>
              <a:rPr lang="en-US" sz="2400" b="1" dirty="0" smtClean="0">
                <a:solidFill>
                  <a:srgbClr val="FF0000"/>
                </a:solidFill>
                <a:latin typeface="Times New Roman" panose="02020603050405020304" pitchFamily="18" charset="0"/>
                <a:cs typeface="Times New Roman" panose="02020603050405020304" pitchFamily="18" charset="0"/>
              </a:rPr>
              <a:t>spatial frequency</a:t>
            </a:r>
            <a:r>
              <a:rPr lang="en-US" sz="2400" dirty="0" smtClean="0">
                <a:latin typeface="Times New Roman" panose="02020603050405020304" pitchFamily="18" charset="0"/>
                <a:cs typeface="Times New Roman" panose="02020603050405020304" pitchFamily="18" charset="0"/>
              </a:rPr>
              <a:t>, equal 1 cycle per cm.</a:t>
            </a:r>
          </a:p>
          <a:p>
            <a:pPr>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The SI unit of spatial frequency is cycles per </a:t>
            </a:r>
            <a:r>
              <a:rPr lang="en-US" sz="2400" b="1" dirty="0" smtClean="0">
                <a:solidFill>
                  <a:srgbClr val="FF0000"/>
                </a:solidFill>
                <a:latin typeface="Times New Roman" panose="02020603050405020304" pitchFamily="18" charset="0"/>
                <a:cs typeface="Times New Roman" panose="02020603050405020304" pitchFamily="18" charset="0"/>
              </a:rPr>
              <a:t>meter.</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3</a:t>
            </a:fld>
            <a:endParaRPr lang="en-US"/>
          </a:p>
        </p:txBody>
      </p:sp>
      <p:sp>
        <p:nvSpPr>
          <p:cNvPr id="6" name="Title 1"/>
          <p:cNvSpPr txBox="1">
            <a:spLocks/>
          </p:cNvSpPr>
          <p:nvPr/>
        </p:nvSpPr>
        <p:spPr>
          <a:xfrm>
            <a:off x="1097280" y="-51305"/>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latin typeface="Times New Roman" panose="02020603050405020304" pitchFamily="18" charset="0"/>
                <a:cs typeface="Times New Roman" panose="02020603050405020304" pitchFamily="18" charset="0"/>
              </a:rPr>
              <a:t>Concepts of spatial period and spatial frequency (2)</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79166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3B05E86-07BE-43B8-8130-896D23496EBB}" type="slidenum">
              <a:rPr lang="en-US" smtClean="0"/>
              <a:t>30</a:t>
            </a:fld>
            <a:endParaRPr lang="en-US"/>
          </a:p>
        </p:txBody>
      </p:sp>
      <p:sp>
        <p:nvSpPr>
          <p:cNvPr id="4" name="TextBox 3"/>
          <p:cNvSpPr txBox="1"/>
          <p:nvPr/>
        </p:nvSpPr>
        <p:spPr>
          <a:xfrm>
            <a:off x="136478" y="219881"/>
            <a:ext cx="4967781" cy="830997"/>
          </a:xfrm>
          <a:prstGeom prst="rect">
            <a:avLst/>
          </a:prstGeom>
          <a:noFill/>
          <a:ln>
            <a:solidFill>
              <a:srgbClr val="FF0000"/>
            </a:solidFill>
          </a:ln>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Convolution of two identical rectangular pulses (self convolution) </a:t>
            </a:r>
            <a:endParaRPr lang="en-US" sz="2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86600" y="1050878"/>
            <a:ext cx="4681181" cy="4893647"/>
          </a:xfrm>
          <a:prstGeom prst="rect">
            <a:avLst/>
          </a:prstGeom>
          <a:noFill/>
        </p:spPr>
        <p:txBody>
          <a:bodyPr wrap="square" rtlCol="0">
            <a:spAutoFit/>
          </a:bodyPr>
          <a:lstStyle/>
          <a:p>
            <a:pPr marL="342900" indent="-342900">
              <a:buAutoNum type="alphaLcParenBoth"/>
            </a:pPr>
            <a:r>
              <a:rPr lang="en-US" sz="2400" dirty="0" smtClean="0">
                <a:latin typeface="Times New Roman" panose="02020603050405020304" pitchFamily="18" charset="0"/>
                <a:cs typeface="Times New Roman" panose="02020603050405020304" pitchFamily="18" charset="0"/>
              </a:rPr>
              <a:t>A rectangular pulse D scans an identical pulse and the overlap area is shaded at on point of the scanning.</a:t>
            </a:r>
          </a:p>
          <a:p>
            <a:pPr marL="342900" indent="-342900">
              <a:buAutoNum type="alphaLcParenBoth"/>
            </a:pPr>
            <a:r>
              <a:rPr lang="en-US" sz="2400" dirty="0" smtClean="0">
                <a:latin typeface="Times New Roman" panose="02020603050405020304" pitchFamily="18" charset="0"/>
                <a:cs typeface="Times New Roman" panose="02020603050405020304" pitchFamily="18" charset="0"/>
              </a:rPr>
              <a:t>The scanning pulse is represented by serval </a:t>
            </a:r>
            <a:r>
              <a:rPr lang="en-US" sz="2400" dirty="0">
                <a:latin typeface="Times New Roman" panose="02020603050405020304" pitchFamily="18" charset="0"/>
                <a:cs typeface="Times New Roman" panose="02020603050405020304" pitchFamily="18" charset="0"/>
              </a:rPr>
              <a:t>D</a:t>
            </a:r>
            <a:r>
              <a:rPr lang="en-US" sz="2400" dirty="0" smtClean="0">
                <a:latin typeface="Times New Roman" panose="02020603050405020304" pitchFamily="18" charset="0"/>
                <a:cs typeface="Times New Roman" panose="02020603050405020304" pitchFamily="18" charset="0"/>
              </a:rPr>
              <a:t>irac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function and the component overlap areas are summed.</a:t>
            </a:r>
          </a:p>
          <a:p>
            <a:r>
              <a:rPr 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2400" b="1" dirty="0" smtClean="0">
                <a:latin typeface="Times New Roman" panose="02020603050405020304" pitchFamily="18" charset="0"/>
                <a:cs typeface="Times New Roman" panose="02020603050405020304" pitchFamily="18" charset="0"/>
                <a:sym typeface="Symbol" panose="05050102010706020507" pitchFamily="18" charset="2"/>
              </a:rPr>
              <a:t>Note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when the number of </a:t>
            </a:r>
          </a:p>
          <a:p>
            <a:r>
              <a:rPr lang="en-US" sz="2400" i="1" dirty="0">
                <a:latin typeface="Times New Roman" panose="02020603050405020304" pitchFamily="18" charset="0"/>
                <a:cs typeface="Times New Roman" panose="02020603050405020304" pitchFamily="18" charset="0"/>
                <a:sym typeface="Symbol" panose="05050102010706020507" pitchFamily="18" charset="2"/>
              </a:rPr>
              <a:t> </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      impulse functions is large the  </a:t>
            </a:r>
          </a:p>
          <a:p>
            <a:r>
              <a:rPr lang="en-US" sz="2400" i="1" dirty="0">
                <a:latin typeface="Times New Roman" panose="02020603050405020304" pitchFamily="18" charset="0"/>
                <a:cs typeface="Times New Roman" panose="02020603050405020304" pitchFamily="18" charset="0"/>
                <a:sym typeface="Symbol" panose="05050102010706020507" pitchFamily="18" charset="2"/>
              </a:rPr>
              <a:t> </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      sum of the components is </a:t>
            </a:r>
          </a:p>
          <a:p>
            <a:r>
              <a:rPr lang="en-US" sz="2400" i="1" dirty="0">
                <a:latin typeface="Times New Roman" panose="02020603050405020304" pitchFamily="18" charset="0"/>
                <a:cs typeface="Times New Roman" panose="02020603050405020304" pitchFamily="18" charset="0"/>
                <a:sym typeface="Symbol" panose="05050102010706020507" pitchFamily="18" charset="2"/>
              </a:rPr>
              <a:t> </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      integrated to become the </a:t>
            </a:r>
          </a:p>
          <a:p>
            <a:r>
              <a:rPr lang="en-US" sz="2400" i="1" dirty="0">
                <a:latin typeface="Times New Roman" panose="02020603050405020304" pitchFamily="18" charset="0"/>
                <a:cs typeface="Times New Roman" panose="02020603050405020304" pitchFamily="18" charset="0"/>
                <a:sym typeface="Symbol" panose="05050102010706020507" pitchFamily="18" charset="2"/>
              </a:rPr>
              <a:t> </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      triangular pulse.</a:t>
            </a:r>
            <a:endParaRPr lang="en-US" sz="2400" i="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568280" y="309516"/>
            <a:ext cx="6127852" cy="6128217"/>
          </a:xfrm>
          <a:prstGeom prst="rect">
            <a:avLst/>
          </a:prstGeom>
        </p:spPr>
      </p:pic>
    </p:spTree>
    <p:extLst>
      <p:ext uri="{BB962C8B-B14F-4D97-AF65-F5344CB8AC3E}">
        <p14:creationId xmlns:p14="http://schemas.microsoft.com/office/powerpoint/2010/main" val="16337489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3B05E86-07BE-43B8-8130-896D23496EBB}" type="slidenum">
              <a:rPr lang="en-US" smtClean="0"/>
              <a:t>31</a:t>
            </a:fld>
            <a:endParaRPr lang="en-US"/>
          </a:p>
        </p:txBody>
      </p:sp>
      <p:pic>
        <p:nvPicPr>
          <p:cNvPr id="3" name="Picture 2"/>
          <p:cNvPicPr>
            <a:picLocks noChangeAspect="1"/>
          </p:cNvPicPr>
          <p:nvPr/>
        </p:nvPicPr>
        <p:blipFill>
          <a:blip r:embed="rId2"/>
          <a:stretch>
            <a:fillRect/>
          </a:stretch>
        </p:blipFill>
        <p:spPr>
          <a:xfrm>
            <a:off x="1310111" y="0"/>
            <a:ext cx="9334919" cy="4037838"/>
          </a:xfrm>
          <a:prstGeom prst="rect">
            <a:avLst/>
          </a:prstGeom>
        </p:spPr>
      </p:pic>
      <p:pic>
        <p:nvPicPr>
          <p:cNvPr id="4" name="Picture 3"/>
          <p:cNvPicPr>
            <a:picLocks noChangeAspect="1"/>
          </p:cNvPicPr>
          <p:nvPr/>
        </p:nvPicPr>
        <p:blipFill>
          <a:blip r:embed="rId3"/>
          <a:stretch>
            <a:fillRect/>
          </a:stretch>
        </p:blipFill>
        <p:spPr>
          <a:xfrm>
            <a:off x="1662902" y="4037838"/>
            <a:ext cx="7992739" cy="2707500"/>
          </a:xfrm>
          <a:prstGeom prst="rect">
            <a:avLst/>
          </a:prstGeom>
        </p:spPr>
      </p:pic>
      <p:sp>
        <p:nvSpPr>
          <p:cNvPr id="6" name="Rectangle 5"/>
          <p:cNvSpPr/>
          <p:nvPr/>
        </p:nvSpPr>
        <p:spPr>
          <a:xfrm>
            <a:off x="1662902" y="3861972"/>
            <a:ext cx="8202304" cy="296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2327663" y="1555844"/>
            <a:ext cx="600501" cy="136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7643734" y="1576316"/>
            <a:ext cx="600501" cy="136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807725" y="1558119"/>
            <a:ext cx="564108" cy="45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360994" y="1562668"/>
            <a:ext cx="600501" cy="136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219920" y="1323411"/>
            <a:ext cx="402682" cy="369332"/>
          </a:xfrm>
          <a:prstGeom prst="rect">
            <a:avLst/>
          </a:prstGeom>
          <a:noFill/>
        </p:spPr>
        <p:txBody>
          <a:bodyPr wrap="square" rtlCol="0">
            <a:spAutoFit/>
          </a:bodyPr>
          <a:lstStyle/>
          <a:p>
            <a:r>
              <a:rPr lang="en-US" dirty="0" smtClean="0">
                <a:sym typeface="Symbol" panose="05050102010706020507" pitchFamily="18" charset="2"/>
              </a:rPr>
              <a:t></a:t>
            </a:r>
            <a:endParaRPr lang="en-US" dirty="0"/>
          </a:p>
        </p:txBody>
      </p:sp>
      <p:sp>
        <p:nvSpPr>
          <p:cNvPr id="16" name="TextBox 15"/>
          <p:cNvSpPr txBox="1"/>
          <p:nvPr/>
        </p:nvSpPr>
        <p:spPr>
          <a:xfrm>
            <a:off x="7101273" y="1371178"/>
            <a:ext cx="402683" cy="369332"/>
          </a:xfrm>
          <a:prstGeom prst="rect">
            <a:avLst/>
          </a:prstGeom>
          <a:noFill/>
        </p:spPr>
        <p:txBody>
          <a:bodyPr wrap="square" rtlCol="0">
            <a:spAutoFit/>
          </a:bodyPr>
          <a:lstStyle/>
          <a:p>
            <a:r>
              <a:rPr lang="en-US" dirty="0" smtClean="0">
                <a:sym typeface="Symbol" panose="05050102010706020507" pitchFamily="18" charset="2"/>
              </a:rPr>
              <a:t></a:t>
            </a:r>
            <a:endParaRPr lang="en-US" dirty="0"/>
          </a:p>
        </p:txBody>
      </p:sp>
    </p:spTree>
    <p:extLst>
      <p:ext uri="{BB962C8B-B14F-4D97-AF65-F5344CB8AC3E}">
        <p14:creationId xmlns:p14="http://schemas.microsoft.com/office/powerpoint/2010/main" val="237427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The convolution theorem (1)</a:t>
            </a:r>
            <a:endParaRPr lang="en-US" b="1"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a:xfrm>
            <a:off x="1097280" y="1845734"/>
            <a:ext cx="10058400" cy="4401510"/>
          </a:xfrm>
        </p:spPr>
        <p:txBody>
          <a:bodyPr/>
          <a:lstStyle/>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When there are two transformations involving in a process, a convolution reduces this to a single transformation.</a:t>
            </a:r>
          </a:p>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 For example, consider the </a:t>
            </a:r>
            <a:r>
              <a:rPr lang="en-US" dirty="0" err="1" smtClean="0">
                <a:latin typeface="Times New Roman" panose="02020603050405020304" pitchFamily="18" charset="0"/>
                <a:cs typeface="Times New Roman" panose="02020603050405020304" pitchFamily="18" charset="0"/>
              </a:rPr>
              <a:t>Fraunhofer</a:t>
            </a:r>
            <a:r>
              <a:rPr lang="en-US" dirty="0" smtClean="0">
                <a:latin typeface="Times New Roman" panose="02020603050405020304" pitchFamily="18" charset="0"/>
                <a:cs typeface="Times New Roman" panose="02020603050405020304" pitchFamily="18" charset="0"/>
              </a:rPr>
              <a:t> diffraction of a grating.</a:t>
            </a: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The intensity of the diffraction pattern is clearly the two product functions,</a:t>
            </a:r>
          </a:p>
          <a:p>
            <a:pPr marL="0" indent="0">
              <a:buNone/>
            </a:pPr>
            <a:r>
              <a:rPr lang="en-US" dirty="0" smtClean="0">
                <a:latin typeface="Times New Roman" panose="02020603050405020304" pitchFamily="18" charset="0"/>
                <a:cs typeface="Times New Roman" panose="02020603050405020304" pitchFamily="18" charset="0"/>
              </a:rPr>
              <a:t> one from a single slit and the other from the multiple slit interference (slit </a:t>
            </a: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with negligible width.</a:t>
            </a:r>
            <a:endParaRPr lang="en-US"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63B05E86-07BE-43B8-8130-896D23496EBB}" type="slidenum">
              <a:rPr lang="en-US" smtClean="0"/>
              <a:t>32</a:t>
            </a:fld>
            <a:endParaRPr lang="en-US"/>
          </a:p>
        </p:txBody>
      </p:sp>
      <p:pic>
        <p:nvPicPr>
          <p:cNvPr id="17410" name="Picture 2" descr="http://hyperphysics.phy-astr.gsu.edu/hbase/phyopt/imgpho/gratint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678" y="3175736"/>
            <a:ext cx="4136099" cy="161462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hyperphysics.phy-astr.gsu.edu/hbase/phyopt/imgpho/gratint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8600" y="2414551"/>
            <a:ext cx="2343150" cy="36957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32507" y="6351411"/>
            <a:ext cx="8679976" cy="369332"/>
          </a:xfrm>
          <a:prstGeom prst="rect">
            <a:avLst/>
          </a:prstGeom>
        </p:spPr>
        <p:txBody>
          <a:bodyPr wrap="square">
            <a:spAutoFit/>
          </a:bodyPr>
          <a:lstStyle/>
          <a:p>
            <a:r>
              <a:rPr lang="en-US" dirty="0"/>
              <a:t>http://hyperphysics.phy-astr.gsu.edu/hbase/phyopt/gratint.html#c1</a:t>
            </a:r>
          </a:p>
        </p:txBody>
      </p:sp>
      <p:sp>
        <p:nvSpPr>
          <p:cNvPr id="7" name="Rectangle 6"/>
          <p:cNvSpPr/>
          <p:nvPr/>
        </p:nvSpPr>
        <p:spPr>
          <a:xfrm>
            <a:off x="4053385" y="3175736"/>
            <a:ext cx="791570" cy="1519094"/>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22407" y="3175736"/>
            <a:ext cx="2025510" cy="369332"/>
          </a:xfrm>
          <a:prstGeom prst="rect">
            <a:avLst/>
          </a:prstGeom>
          <a:noFill/>
        </p:spPr>
        <p:txBody>
          <a:bodyPr wrap="squar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From  a single slit</a:t>
            </a:r>
            <a:endParaRPr lang="en-US" dirty="0">
              <a:solidFill>
                <a:srgbClr val="FF0000"/>
              </a:solidFill>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a:off x="2947916" y="3343701"/>
            <a:ext cx="971539" cy="204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41696" y="2414551"/>
            <a:ext cx="2025510" cy="646331"/>
          </a:xfrm>
          <a:prstGeom prst="rect">
            <a:avLst/>
          </a:prstGeom>
          <a:noFill/>
        </p:spPr>
        <p:txBody>
          <a:bodyPr wrap="squar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From  multiple slit interference</a:t>
            </a:r>
            <a:endParaRPr lang="en-US" dirty="0">
              <a:solidFill>
                <a:srgbClr val="FF0000"/>
              </a:solidFill>
              <a:latin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flipH="1">
            <a:off x="5473727" y="2743200"/>
            <a:ext cx="2660339" cy="600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25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The convolution theorem (2)</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97279" y="1845734"/>
            <a:ext cx="10516965" cy="4023360"/>
          </a:xfrm>
        </p:spPr>
        <p:txBody>
          <a:bodyPr>
            <a:normAutofit/>
          </a:bodyPr>
          <a:lstStyle/>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Regarding the intensity of the diffraction pattern form the previous slide, these functions in the product are the Fourier transforms of their respective aperture functions.</a:t>
            </a:r>
          </a:p>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This can actually be achieved by the convolution theorem which states that the Fourier transform of the convolution of two functions is the product of the Fourier transforms of individual functions.</a:t>
            </a: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Under this circumstance, this implies that the convolution of the single-slit aperture function with the array of line function gives the aperture function for the grating.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33</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562835620"/>
              </p:ext>
            </p:extLst>
          </p:nvPr>
        </p:nvGraphicFramePr>
        <p:xfrm>
          <a:off x="3601682" y="3282845"/>
          <a:ext cx="4218485" cy="839499"/>
        </p:xfrm>
        <a:graphic>
          <a:graphicData uri="http://schemas.openxmlformats.org/presentationml/2006/ole">
            <mc:AlternateContent xmlns:mc="http://schemas.openxmlformats.org/markup-compatibility/2006">
              <mc:Choice xmlns:v="urn:schemas-microsoft-com:vml" Requires="v">
                <p:oleObj spid="_x0000_s18449" name="Equation" r:id="rId3" imgW="2552400" imgH="507960" progId="Equation.DSMT4">
                  <p:embed/>
                </p:oleObj>
              </mc:Choice>
              <mc:Fallback>
                <p:oleObj name="Equation" r:id="rId3" imgW="2552400" imgH="507960" progId="Equation.DSMT4">
                  <p:embed/>
                  <p:pic>
                    <p:nvPicPr>
                      <p:cNvPr id="0" name=""/>
                      <p:cNvPicPr/>
                      <p:nvPr/>
                    </p:nvPicPr>
                    <p:blipFill>
                      <a:blip r:embed="rId4"/>
                      <a:stretch>
                        <a:fillRect/>
                      </a:stretch>
                    </p:blipFill>
                    <p:spPr>
                      <a:xfrm>
                        <a:off x="3601682" y="3282845"/>
                        <a:ext cx="4218485" cy="839499"/>
                      </a:xfrm>
                      <a:prstGeom prst="rect">
                        <a:avLst/>
                      </a:prstGeom>
                    </p:spPr>
                  </p:pic>
                </p:oleObj>
              </mc:Fallback>
            </mc:AlternateContent>
          </a:graphicData>
        </a:graphic>
      </p:graphicFrame>
      <p:pic>
        <p:nvPicPr>
          <p:cNvPr id="18434" name="Picture 2" descr="Diagram illustrating the convolution ope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9259" y="5113060"/>
            <a:ext cx="6654441" cy="15657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00691" y="6309480"/>
            <a:ext cx="1269242" cy="369332"/>
          </a:xfrm>
          <a:prstGeom prst="rect">
            <a:avLst/>
          </a:prstGeom>
          <a:solidFill>
            <a:schemeClr val="bg1"/>
          </a:solidFill>
        </p:spPr>
        <p:txBody>
          <a:bodyPr wrap="square" rtlCol="0">
            <a:spAutoFit/>
          </a:bodyPr>
          <a:lstStyle/>
          <a:p>
            <a:r>
              <a:rPr lang="en-US" i="1" dirty="0" smtClean="0">
                <a:latin typeface="Times New Roman" panose="02020603050405020304" pitchFamily="18" charset="0"/>
                <a:cs typeface="Times New Roman" panose="02020603050405020304" pitchFamily="18" charset="0"/>
              </a:rPr>
              <a:t>Function g</a:t>
            </a:r>
            <a:endParaRPr lang="en-US"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264090" y="6309480"/>
            <a:ext cx="1269242" cy="369332"/>
          </a:xfrm>
          <a:prstGeom prst="rect">
            <a:avLst/>
          </a:prstGeom>
          <a:solidFill>
            <a:schemeClr val="bg1"/>
          </a:solidFill>
        </p:spPr>
        <p:txBody>
          <a:bodyPr wrap="square" rtlCol="0">
            <a:spAutoFit/>
          </a:bodyPr>
          <a:lstStyle/>
          <a:p>
            <a:r>
              <a:rPr lang="en-US" i="1" dirty="0" smtClean="0">
                <a:latin typeface="Times New Roman" panose="02020603050405020304" pitchFamily="18" charset="0"/>
                <a:cs typeface="Times New Roman" panose="02020603050405020304" pitchFamily="18" charset="0"/>
              </a:rPr>
              <a:t>Function f</a:t>
            </a:r>
            <a:endParaRPr lang="en-US"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075371" y="6309480"/>
            <a:ext cx="2378329" cy="369332"/>
          </a:xfrm>
          <a:prstGeom prst="rect">
            <a:avLst/>
          </a:prstGeom>
          <a:solidFill>
            <a:schemeClr val="bg1"/>
          </a:solidFill>
        </p:spPr>
        <p:txBody>
          <a:bodyPr wrap="square" rtlCol="0">
            <a:spAutoFit/>
          </a:bodyPr>
          <a:lstStyle/>
          <a:p>
            <a:r>
              <a:rPr lang="en-US" i="1" dirty="0" smtClean="0">
                <a:latin typeface="Times New Roman" panose="02020603050405020304" pitchFamily="18" charset="0"/>
                <a:cs typeface="Times New Roman" panose="02020603050405020304" pitchFamily="18" charset="0"/>
              </a:rPr>
              <a:t>Convolution of  f and g</a:t>
            </a:r>
            <a:endParaRPr lang="en-US" i="1" dirty="0">
              <a:latin typeface="Times New Roman" panose="02020603050405020304" pitchFamily="18" charset="0"/>
              <a:cs typeface="Times New Roman" panose="02020603050405020304" pitchFamily="18" charset="0"/>
            </a:endParaRPr>
          </a:p>
        </p:txBody>
      </p:sp>
      <p:sp>
        <p:nvSpPr>
          <p:cNvPr id="7" name="Rectangle 6"/>
          <p:cNvSpPr/>
          <p:nvPr/>
        </p:nvSpPr>
        <p:spPr>
          <a:xfrm>
            <a:off x="11589621" y="600059"/>
            <a:ext cx="430887" cy="5365571"/>
          </a:xfrm>
          <a:prstGeom prst="rect">
            <a:avLst/>
          </a:prstGeom>
        </p:spPr>
        <p:txBody>
          <a:bodyPr vert="vert270" wrap="none">
            <a:spAutoFit/>
          </a:bodyPr>
          <a:lstStyle/>
          <a:p>
            <a:r>
              <a:rPr lang="en-US" sz="1600" dirty="0"/>
              <a:t>https://www.doitpoms.ac.uk/tlplib/diffraction/convolution.php</a:t>
            </a:r>
          </a:p>
        </p:txBody>
      </p:sp>
    </p:spTree>
    <p:extLst>
      <p:ext uri="{BB962C8B-B14F-4D97-AF65-F5344CB8AC3E}">
        <p14:creationId xmlns:p14="http://schemas.microsoft.com/office/powerpoint/2010/main" val="42470617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496" y="1"/>
            <a:ext cx="11717968" cy="996842"/>
          </a:xfrm>
        </p:spPr>
        <p:txBody>
          <a:bodyPr/>
          <a:lstStyle/>
          <a:p>
            <a:r>
              <a:rPr lang="en-US" b="1" dirty="0" smtClean="0">
                <a:latin typeface="Times New Roman" panose="02020603050405020304" pitchFamily="18" charset="0"/>
                <a:cs typeface="Times New Roman" panose="02020603050405020304" pitchFamily="18" charset="0"/>
              </a:rPr>
              <a:t>An illustration of the convolution theorem</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3B05E86-07BE-43B8-8130-896D23496EBB}" type="slidenum">
              <a:rPr lang="en-US" smtClean="0"/>
              <a:t>34</a:t>
            </a:fld>
            <a:endParaRPr lang="en-US"/>
          </a:p>
        </p:txBody>
      </p:sp>
      <p:pic>
        <p:nvPicPr>
          <p:cNvPr id="5" name="Picture 4"/>
          <p:cNvPicPr>
            <a:picLocks noChangeAspect="1"/>
          </p:cNvPicPr>
          <p:nvPr/>
        </p:nvPicPr>
        <p:blipFill>
          <a:blip r:embed="rId2"/>
          <a:stretch>
            <a:fillRect/>
          </a:stretch>
        </p:blipFill>
        <p:spPr>
          <a:xfrm>
            <a:off x="1989319" y="1059622"/>
            <a:ext cx="8020320" cy="5595583"/>
          </a:xfrm>
          <a:prstGeom prst="rect">
            <a:avLst/>
          </a:prstGeom>
        </p:spPr>
      </p:pic>
    </p:spTree>
    <p:extLst>
      <p:ext uri="{BB962C8B-B14F-4D97-AF65-F5344CB8AC3E}">
        <p14:creationId xmlns:p14="http://schemas.microsoft.com/office/powerpoint/2010/main" val="40564050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3B05E86-07BE-43B8-8130-896D23496EBB}" type="slidenum">
              <a:rPr lang="en-US" smtClean="0"/>
              <a:t>35</a:t>
            </a:fld>
            <a:endParaRPr lang="en-US"/>
          </a:p>
        </p:txBody>
      </p:sp>
      <p:pic>
        <p:nvPicPr>
          <p:cNvPr id="5" name="Picture 4"/>
          <p:cNvPicPr>
            <a:picLocks noChangeAspect="1"/>
          </p:cNvPicPr>
          <p:nvPr/>
        </p:nvPicPr>
        <p:blipFill>
          <a:blip r:embed="rId2"/>
          <a:stretch>
            <a:fillRect/>
          </a:stretch>
        </p:blipFill>
        <p:spPr>
          <a:xfrm>
            <a:off x="1037234" y="109183"/>
            <a:ext cx="9886204" cy="3684894"/>
          </a:xfrm>
          <a:prstGeom prst="rect">
            <a:avLst/>
          </a:prstGeom>
        </p:spPr>
      </p:pic>
      <p:pic>
        <p:nvPicPr>
          <p:cNvPr id="6" name="Picture 5"/>
          <p:cNvPicPr>
            <a:picLocks noChangeAspect="1"/>
          </p:cNvPicPr>
          <p:nvPr/>
        </p:nvPicPr>
        <p:blipFill>
          <a:blip r:embed="rId3"/>
          <a:stretch>
            <a:fillRect/>
          </a:stretch>
        </p:blipFill>
        <p:spPr>
          <a:xfrm>
            <a:off x="1876033" y="3577496"/>
            <a:ext cx="8494525" cy="2377969"/>
          </a:xfrm>
          <a:prstGeom prst="rect">
            <a:avLst/>
          </a:prstGeom>
        </p:spPr>
      </p:pic>
      <p:sp>
        <p:nvSpPr>
          <p:cNvPr id="7" name="Rectangle 6"/>
          <p:cNvSpPr/>
          <p:nvPr/>
        </p:nvSpPr>
        <p:spPr>
          <a:xfrm>
            <a:off x="1876033" y="3557762"/>
            <a:ext cx="8346140" cy="2634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22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3B05E86-07BE-43B8-8130-896D23496EBB}" type="slidenum">
              <a:rPr lang="en-US" smtClean="0"/>
              <a:t>36</a:t>
            </a:fld>
            <a:endParaRPr lang="en-US"/>
          </a:p>
        </p:txBody>
      </p:sp>
      <p:pic>
        <p:nvPicPr>
          <p:cNvPr id="3" name="Picture 2"/>
          <p:cNvPicPr>
            <a:picLocks noChangeAspect="1"/>
          </p:cNvPicPr>
          <p:nvPr/>
        </p:nvPicPr>
        <p:blipFill>
          <a:blip r:embed="rId4"/>
          <a:stretch>
            <a:fillRect/>
          </a:stretch>
        </p:blipFill>
        <p:spPr>
          <a:xfrm>
            <a:off x="119314" y="374342"/>
            <a:ext cx="6117714" cy="3319732"/>
          </a:xfrm>
          <a:prstGeom prst="rect">
            <a:avLst/>
          </a:prstGeom>
        </p:spPr>
      </p:pic>
      <p:pic>
        <p:nvPicPr>
          <p:cNvPr id="4" name="Picture 3"/>
          <p:cNvPicPr>
            <a:picLocks noChangeAspect="1"/>
          </p:cNvPicPr>
          <p:nvPr/>
        </p:nvPicPr>
        <p:blipFill>
          <a:blip r:embed="rId5"/>
          <a:stretch>
            <a:fillRect/>
          </a:stretch>
        </p:blipFill>
        <p:spPr>
          <a:xfrm>
            <a:off x="7025874" y="0"/>
            <a:ext cx="4584094" cy="5030137"/>
          </a:xfrm>
          <a:prstGeom prst="rect">
            <a:avLst/>
          </a:prstGeom>
        </p:spPr>
      </p:pic>
      <p:sp>
        <p:nvSpPr>
          <p:cNvPr id="5" name="TextBox 4"/>
          <p:cNvSpPr txBox="1"/>
          <p:nvPr/>
        </p:nvSpPr>
        <p:spPr>
          <a:xfrm>
            <a:off x="504967" y="4176215"/>
            <a:ext cx="5076967" cy="400110"/>
          </a:xfrm>
          <a:prstGeom prst="rect">
            <a:avLst/>
          </a:prstGeom>
          <a:noFill/>
        </p:spPr>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Fourier transforms of the two functions</a:t>
            </a:r>
            <a:endParaRPr lang="en-US"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287903" y="5176651"/>
            <a:ext cx="4653887"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the Fourier transform of the convolution of two functions is the product of the Fourier transforms of individual functions</a:t>
            </a:r>
            <a:endParaRPr lang="en-US" sz="2000" dirty="0"/>
          </a:p>
        </p:txBody>
      </p:sp>
      <p:sp>
        <p:nvSpPr>
          <p:cNvPr id="7" name="Rectangle 6"/>
          <p:cNvSpPr/>
          <p:nvPr/>
        </p:nvSpPr>
        <p:spPr>
          <a:xfrm>
            <a:off x="119314" y="0"/>
            <a:ext cx="11931659" cy="6296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volution Animation (Example 2 of Le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98519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3B05E86-07BE-43B8-8130-896D23496EBB}" type="slidenum">
              <a:rPr lang="en-US" smtClean="0"/>
              <a:t>37</a:t>
            </a:fld>
            <a:endParaRPr lang="en-US"/>
          </a:p>
        </p:txBody>
      </p:sp>
      <p:pic>
        <p:nvPicPr>
          <p:cNvPr id="3" name="Matlab Convolution Animation (for APSC24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3900" y="0"/>
            <a:ext cx="10744200" cy="6858000"/>
          </a:xfrm>
          <a:prstGeom prst="rect">
            <a:avLst/>
          </a:prstGeom>
        </p:spPr>
      </p:pic>
    </p:spTree>
    <p:extLst>
      <p:ext uri="{BB962C8B-B14F-4D97-AF65-F5344CB8AC3E}">
        <p14:creationId xmlns:p14="http://schemas.microsoft.com/office/powerpoint/2010/main" val="254814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Fourier transform</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09684" y="1845734"/>
            <a:ext cx="10445996"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previous optical information associated with any scan line can be Fourier transformed into a series of sinusoidal functions of appropriate amplitude and spatial frequency.</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Two dimensional distribution can have identical horizontal scan line at any value of z for particular functional form such as sine-wave and square wave forms.</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4</a:t>
            </a:fld>
            <a:endParaRPr lang="en-US"/>
          </a:p>
        </p:txBody>
      </p:sp>
      <p:pic>
        <p:nvPicPr>
          <p:cNvPr id="5" name="Picture 4"/>
          <p:cNvPicPr>
            <a:picLocks noChangeAspect="1"/>
          </p:cNvPicPr>
          <p:nvPr/>
        </p:nvPicPr>
        <p:blipFill>
          <a:blip r:embed="rId2"/>
          <a:stretch>
            <a:fillRect/>
          </a:stretch>
        </p:blipFill>
        <p:spPr>
          <a:xfrm>
            <a:off x="407271" y="4134451"/>
            <a:ext cx="4273911" cy="2723549"/>
          </a:xfrm>
          <a:prstGeom prst="rect">
            <a:avLst/>
          </a:prstGeom>
        </p:spPr>
      </p:pic>
      <p:pic>
        <p:nvPicPr>
          <p:cNvPr id="6" name="Picture 5"/>
          <p:cNvPicPr>
            <a:picLocks noChangeAspect="1"/>
          </p:cNvPicPr>
          <p:nvPr/>
        </p:nvPicPr>
        <p:blipFill>
          <a:blip r:embed="rId3"/>
          <a:stretch>
            <a:fillRect/>
          </a:stretch>
        </p:blipFill>
        <p:spPr>
          <a:xfrm>
            <a:off x="6514571" y="4185548"/>
            <a:ext cx="4526468" cy="2672452"/>
          </a:xfrm>
          <a:prstGeom prst="rect">
            <a:avLst/>
          </a:prstGeom>
        </p:spPr>
      </p:pic>
      <p:sp>
        <p:nvSpPr>
          <p:cNvPr id="7" name="TextBox 6"/>
          <p:cNvSpPr txBox="1"/>
          <p:nvPr/>
        </p:nvSpPr>
        <p:spPr>
          <a:xfrm>
            <a:off x="1359057" y="3826022"/>
            <a:ext cx="2006221"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Sine-wave </a:t>
            </a:r>
            <a:endParaRPr lang="en-US" sz="20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785055" y="3857414"/>
            <a:ext cx="2559948"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Square-wave </a:t>
            </a:r>
            <a:endParaRPr lang="en-US" sz="20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462818" y="4449170"/>
            <a:ext cx="1856095" cy="461665"/>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TRY THIS!</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21648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842" y="99631"/>
            <a:ext cx="11499604" cy="1450757"/>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Fourier-transform pair : </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spatial position </a:t>
            </a:r>
            <a:r>
              <a:rPr lang="en-US" b="1" i="1" dirty="0" smtClean="0">
                <a:latin typeface="Times New Roman" panose="02020603050405020304" pitchFamily="18" charset="0"/>
                <a:cs typeface="Times New Roman" panose="02020603050405020304" pitchFamily="18" charset="0"/>
              </a:rPr>
              <a:t>x</a:t>
            </a:r>
            <a:r>
              <a:rPr lang="en-US" b="1" dirty="0" smtClean="0">
                <a:latin typeface="Times New Roman" panose="02020603050405020304" pitchFamily="18" charset="0"/>
                <a:cs typeface="Times New Roman" panose="02020603050405020304" pitchFamily="18" charset="0"/>
              </a:rPr>
              <a:t> and angular spatial frequency </a:t>
            </a:r>
            <a:r>
              <a:rPr lang="en-US" b="1" i="1" dirty="0" smtClean="0">
                <a:latin typeface="Times New Roman" panose="02020603050405020304" pitchFamily="18" charset="0"/>
                <a:cs typeface="Times New Roman" panose="02020603050405020304" pitchFamily="18" charset="0"/>
              </a:rPr>
              <a:t>k</a:t>
            </a:r>
            <a:endParaRPr lang="en-US" b="1" i="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54842" y="1845734"/>
            <a:ext cx="10800838"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Since the optical information under investigation is spatial distributed, the Fourier transform pair involves spatial position </a:t>
            </a:r>
            <a:r>
              <a:rPr lang="en-US" sz="2400" i="1" dirty="0" smtClean="0">
                <a:latin typeface="Times New Roman" panose="02020603050405020304" pitchFamily="18" charset="0"/>
                <a:cs typeface="Times New Roman" panose="02020603050405020304" pitchFamily="18" charset="0"/>
              </a:rPr>
              <a:t>x</a:t>
            </a:r>
            <a:r>
              <a:rPr lang="en-US" sz="2400" dirty="0" smtClean="0">
                <a:latin typeface="Times New Roman" panose="02020603050405020304" pitchFamily="18" charset="0"/>
                <a:cs typeface="Times New Roman" panose="02020603050405020304" pitchFamily="18" charset="0"/>
              </a:rPr>
              <a:t> and angular spatial frequency </a:t>
            </a:r>
            <a:r>
              <a:rPr lang="en-US" sz="2400" i="1" dirty="0" smtClean="0">
                <a:latin typeface="Times New Roman" panose="02020603050405020304" pitchFamily="18" charset="0"/>
                <a:cs typeface="Times New Roman" panose="02020603050405020304" pitchFamily="18" charset="0"/>
              </a:rPr>
              <a:t>k</a:t>
            </a:r>
            <a:r>
              <a:rPr lang="en-US" sz="2400"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Fourier-transform pair in one dimension can be written as</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F</a:t>
            </a:r>
            <a:r>
              <a:rPr lang="en-US" sz="2400" dirty="0" smtClean="0">
                <a:latin typeface="Times New Roman" panose="02020603050405020304" pitchFamily="18" charset="0"/>
                <a:cs typeface="Times New Roman" panose="02020603050405020304" pitchFamily="18" charset="0"/>
              </a:rPr>
              <a:t>(</a:t>
            </a:r>
            <a:r>
              <a:rPr lang="en-US" sz="2400" i="1" dirty="0" smtClean="0">
                <a:latin typeface="Times New Roman" panose="02020603050405020304" pitchFamily="18" charset="0"/>
                <a:cs typeface="Times New Roman" panose="02020603050405020304" pitchFamily="18" charset="0"/>
              </a:rPr>
              <a:t>k</a:t>
            </a:r>
            <a:r>
              <a:rPr lang="en-US" sz="2400" dirty="0" smtClean="0">
                <a:latin typeface="Times New Roman" panose="02020603050405020304" pitchFamily="18" charset="0"/>
                <a:cs typeface="Times New Roman" panose="02020603050405020304" pitchFamily="18" charset="0"/>
              </a:rPr>
              <a:t>) is the Fourier transform of </a:t>
            </a:r>
            <a:r>
              <a:rPr lang="en-US" sz="2400" i="1" dirty="0" smtClean="0">
                <a:latin typeface="Times New Roman" panose="02020603050405020304" pitchFamily="18" charset="0"/>
                <a:cs typeface="Times New Roman" panose="02020603050405020304" pitchFamily="18" charset="0"/>
              </a:rPr>
              <a:t>f</a:t>
            </a:r>
            <a:r>
              <a:rPr lang="en-US" sz="2400" dirty="0" smtClean="0">
                <a:latin typeface="Times New Roman" panose="02020603050405020304" pitchFamily="18" charset="0"/>
                <a:cs typeface="Times New Roman" panose="02020603050405020304" pitchFamily="18" charset="0"/>
              </a:rPr>
              <a:t>(</a:t>
            </a:r>
            <a:r>
              <a:rPr lang="en-US" sz="2400" i="1" dirty="0" smtClean="0">
                <a:latin typeface="Times New Roman" panose="02020603050405020304" pitchFamily="18" charset="0"/>
                <a:cs typeface="Times New Roman" panose="02020603050405020304" pitchFamily="18" charset="0"/>
              </a:rPr>
              <a:t>x</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5</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439243230"/>
              </p:ext>
            </p:extLst>
          </p:nvPr>
        </p:nvGraphicFramePr>
        <p:xfrm>
          <a:off x="3814833" y="3348179"/>
          <a:ext cx="2781222" cy="1783379"/>
        </p:xfrm>
        <a:graphic>
          <a:graphicData uri="http://schemas.openxmlformats.org/presentationml/2006/ole">
            <mc:AlternateContent xmlns:mc="http://schemas.openxmlformats.org/markup-compatibility/2006">
              <mc:Choice xmlns:v="urn:schemas-microsoft-com:vml" Requires="v">
                <p:oleObj spid="_x0000_s1094" name="Equation" r:id="rId4" imgW="1663560" imgH="1066680" progId="Equation.DSMT4">
                  <p:embed/>
                </p:oleObj>
              </mc:Choice>
              <mc:Fallback>
                <p:oleObj name="Equation" r:id="rId4" imgW="1663560" imgH="1066680" progId="Equation.DSMT4">
                  <p:embed/>
                  <p:pic>
                    <p:nvPicPr>
                      <p:cNvPr id="0" name=""/>
                      <p:cNvPicPr/>
                      <p:nvPr/>
                    </p:nvPicPr>
                    <p:blipFill>
                      <a:blip r:embed="rId5"/>
                      <a:stretch>
                        <a:fillRect/>
                      </a:stretch>
                    </p:blipFill>
                    <p:spPr>
                      <a:xfrm>
                        <a:off x="3814833" y="3348179"/>
                        <a:ext cx="2781222" cy="1783379"/>
                      </a:xfrm>
                      <a:prstGeom prst="rect">
                        <a:avLst/>
                      </a:prstGeom>
                    </p:spPr>
                  </p:pic>
                </p:oleObj>
              </mc:Fallback>
            </mc:AlternateContent>
          </a:graphicData>
        </a:graphic>
      </p:graphicFrame>
    </p:spTree>
    <p:extLst>
      <p:ext uri="{BB962C8B-B14F-4D97-AF65-F5344CB8AC3E}">
        <p14:creationId xmlns:p14="http://schemas.microsoft.com/office/powerpoint/2010/main" val="38041197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Example : Transform of the Gaussian function</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68740" y="1845734"/>
            <a:ext cx="10486940"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Evaluate the Fourier transform of the Gaussian probability function,</a:t>
            </a: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An example of the  bell-shaped curve is the cross-sectional irradiance distribution of a laser beam in the TEM</a:t>
            </a:r>
            <a:r>
              <a:rPr lang="en-US" sz="2400" baseline="-25000" dirty="0" smtClean="0">
                <a:latin typeface="Times New Roman" panose="02020603050405020304" pitchFamily="18" charset="0"/>
                <a:cs typeface="Times New Roman" panose="02020603050405020304" pitchFamily="18" charset="0"/>
              </a:rPr>
              <a:t>00</a:t>
            </a:r>
            <a:r>
              <a:rPr lang="en-US" sz="2400" dirty="0" smtClean="0">
                <a:latin typeface="Times New Roman" panose="02020603050405020304" pitchFamily="18" charset="0"/>
                <a:cs typeface="Times New Roman" panose="02020603050405020304" pitchFamily="18" charset="0"/>
              </a:rPr>
              <a:t> mode.</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6</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670982777"/>
              </p:ext>
            </p:extLst>
          </p:nvPr>
        </p:nvGraphicFramePr>
        <p:xfrm>
          <a:off x="3448808" y="2475110"/>
          <a:ext cx="3907336" cy="568340"/>
        </p:xfrm>
        <a:graphic>
          <a:graphicData uri="http://schemas.openxmlformats.org/presentationml/2006/ole">
            <mc:AlternateContent xmlns:mc="http://schemas.openxmlformats.org/markup-compatibility/2006">
              <mc:Choice xmlns:v="urn:schemas-microsoft-com:vml" Requires="v">
                <p:oleObj spid="_x0000_s2186" name="Equation" r:id="rId4" imgW="2095200" imgH="304560" progId="Equation.DSMT4">
                  <p:embed/>
                </p:oleObj>
              </mc:Choice>
              <mc:Fallback>
                <p:oleObj name="Equation" r:id="rId4" imgW="2095200" imgH="304560" progId="Equation.DSMT4">
                  <p:embed/>
                  <p:pic>
                    <p:nvPicPr>
                      <p:cNvPr id="0" name=""/>
                      <p:cNvPicPr/>
                      <p:nvPr/>
                    </p:nvPicPr>
                    <p:blipFill>
                      <a:blip r:embed="rId5"/>
                      <a:stretch>
                        <a:fillRect/>
                      </a:stretch>
                    </p:blipFill>
                    <p:spPr>
                      <a:xfrm>
                        <a:off x="3448808" y="2475110"/>
                        <a:ext cx="3907336" cy="568340"/>
                      </a:xfrm>
                      <a:prstGeom prst="rect">
                        <a:avLst/>
                      </a:prstGeom>
                    </p:spPr>
                  </p:pic>
                </p:oleObj>
              </mc:Fallback>
            </mc:AlternateContent>
          </a:graphicData>
        </a:graphic>
      </p:graphicFrame>
      <p:pic>
        <p:nvPicPr>
          <p:cNvPr id="6" name="Picture 5"/>
          <p:cNvPicPr>
            <a:picLocks noChangeAspect="1"/>
          </p:cNvPicPr>
          <p:nvPr/>
        </p:nvPicPr>
        <p:blipFill>
          <a:blip r:embed="rId6"/>
          <a:stretch>
            <a:fillRect/>
          </a:stretch>
        </p:blipFill>
        <p:spPr>
          <a:xfrm>
            <a:off x="1196792" y="4096938"/>
            <a:ext cx="5974381" cy="2571082"/>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2248339918"/>
              </p:ext>
            </p:extLst>
          </p:nvPr>
        </p:nvGraphicFramePr>
        <p:xfrm>
          <a:off x="6797191" y="3787512"/>
          <a:ext cx="2064085" cy="819979"/>
        </p:xfrm>
        <a:graphic>
          <a:graphicData uri="http://schemas.openxmlformats.org/presentationml/2006/ole">
            <mc:AlternateContent xmlns:mc="http://schemas.openxmlformats.org/markup-compatibility/2006">
              <mc:Choice xmlns:v="urn:schemas-microsoft-com:vml" Requires="v">
                <p:oleObj spid="_x0000_s2187" name="Equation" r:id="rId7" imgW="927000" imgH="368280" progId="Equation.DSMT4">
                  <p:embed/>
                </p:oleObj>
              </mc:Choice>
              <mc:Fallback>
                <p:oleObj name="Equation" r:id="rId7" imgW="927000" imgH="368280" progId="Equation.DSMT4">
                  <p:embed/>
                  <p:pic>
                    <p:nvPicPr>
                      <p:cNvPr id="0" name=""/>
                      <p:cNvPicPr/>
                      <p:nvPr/>
                    </p:nvPicPr>
                    <p:blipFill>
                      <a:blip r:embed="rId8"/>
                      <a:stretch>
                        <a:fillRect/>
                      </a:stretch>
                    </p:blipFill>
                    <p:spPr>
                      <a:xfrm>
                        <a:off x="6797191" y="3787512"/>
                        <a:ext cx="2064085" cy="819979"/>
                      </a:xfrm>
                      <a:prstGeom prst="rect">
                        <a:avLst/>
                      </a:prstGeom>
                      <a:solidFill>
                        <a:srgbClr val="FFFF00"/>
                      </a:solidFill>
                    </p:spPr>
                  </p:pic>
                </p:oleObj>
              </mc:Fallback>
            </mc:AlternateContent>
          </a:graphicData>
        </a:graphic>
      </p:graphicFrame>
      <p:sp>
        <p:nvSpPr>
          <p:cNvPr id="8" name="TextBox 7"/>
          <p:cNvSpPr txBox="1"/>
          <p:nvPr/>
        </p:nvSpPr>
        <p:spPr>
          <a:xfrm>
            <a:off x="7104437" y="4841000"/>
            <a:ext cx="4926842" cy="1323439"/>
          </a:xfrm>
          <a:prstGeom prst="rect">
            <a:avLst/>
          </a:prstGeom>
          <a:noFill/>
          <a:ln>
            <a:solidFill>
              <a:srgbClr val="FF0000"/>
            </a:solidFill>
            <a:prstDash val="dash"/>
          </a:ln>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If the standard deviation is defined as the range of the variable (x or k) over which the function drops by a factor of </a:t>
            </a:r>
            <a:r>
              <a:rPr lang="en-US" sz="2000" i="1" dirty="0" smtClean="0">
                <a:latin typeface="Times New Roman" panose="02020603050405020304" pitchFamily="18" charset="0"/>
                <a:cs typeface="Times New Roman" panose="02020603050405020304" pitchFamily="18" charset="0"/>
              </a:rPr>
              <a:t>e</a:t>
            </a:r>
            <a:r>
              <a:rPr lang="en-US" sz="2000" baseline="30000" dirty="0" smtClean="0">
                <a:latin typeface="Times New Roman" panose="02020603050405020304" pitchFamily="18" charset="0"/>
                <a:cs typeface="Times New Roman" panose="02020603050405020304" pitchFamily="18" charset="0"/>
              </a:rPr>
              <a:t>-1/2</a:t>
            </a:r>
            <a:r>
              <a:rPr lang="en-US" sz="2000" dirty="0" smtClean="0">
                <a:latin typeface="Times New Roman" panose="02020603050405020304" pitchFamily="18" charset="0"/>
                <a:cs typeface="Times New Roman" panose="02020603050405020304" pitchFamily="18" charset="0"/>
              </a:rPr>
              <a:t> of its maximum value. Determine </a:t>
            </a:r>
            <a:r>
              <a:rPr lang="en-US" sz="20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000" baseline="-25000" dirty="0" smtClean="0">
                <a:latin typeface="Times New Roman" panose="02020603050405020304" pitchFamily="18" charset="0"/>
                <a:cs typeface="Times New Roman" panose="02020603050405020304" pitchFamily="18" charset="0"/>
                <a:sym typeface="Symbol" panose="05050102010706020507" pitchFamily="18" charset="2"/>
              </a:rPr>
              <a:t>x</a:t>
            </a:r>
            <a:r>
              <a:rPr lang="en-US" sz="2000" dirty="0" smtClean="0">
                <a:latin typeface="Times New Roman" panose="02020603050405020304" pitchFamily="18" charset="0"/>
                <a:cs typeface="Times New Roman" panose="02020603050405020304" pitchFamily="18" charset="0"/>
                <a:sym typeface="Symbol" panose="05050102010706020507" pitchFamily="18" charset="2"/>
              </a:rPr>
              <a:t> and </a:t>
            </a:r>
            <a:r>
              <a:rPr lang="en-US" sz="2000" baseline="-25000" dirty="0" smtClean="0">
                <a:latin typeface="Times New Roman" panose="02020603050405020304" pitchFamily="18" charset="0"/>
                <a:cs typeface="Times New Roman" panose="02020603050405020304" pitchFamily="18" charset="0"/>
                <a:sym typeface="Symbol" panose="05050102010706020507" pitchFamily="18" charset="2"/>
              </a:rPr>
              <a:t>k</a:t>
            </a:r>
            <a:r>
              <a:rPr lang="en-US" sz="2000" dirty="0" smtClean="0">
                <a:latin typeface="Times New Roman" panose="02020603050405020304" pitchFamily="18" charset="0"/>
                <a:cs typeface="Times New Roman" panose="02020603050405020304" pitchFamily="18" charset="0"/>
                <a:sym typeface="Symbol" panose="05050102010706020507" pitchFamily="18" charset="2"/>
              </a:rPr>
              <a:t>.</a:t>
            </a:r>
            <a:endParaRPr lang="en-US" sz="2000" dirty="0">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402076975"/>
              </p:ext>
            </p:extLst>
          </p:nvPr>
        </p:nvGraphicFramePr>
        <p:xfrm>
          <a:off x="9398503" y="3858844"/>
          <a:ext cx="2538413" cy="889000"/>
        </p:xfrm>
        <a:graphic>
          <a:graphicData uri="http://schemas.openxmlformats.org/presentationml/2006/ole">
            <mc:AlternateContent xmlns:mc="http://schemas.openxmlformats.org/markup-compatibility/2006">
              <mc:Choice xmlns:v="urn:schemas-microsoft-com:vml" Requires="v">
                <p:oleObj spid="_x0000_s2188" name="Equation" r:id="rId9" imgW="1485720" imgH="520560" progId="Equation.DSMT4">
                  <p:embed/>
                </p:oleObj>
              </mc:Choice>
              <mc:Fallback>
                <p:oleObj name="Equation" r:id="rId9" imgW="1485720" imgH="520560" progId="Equation.DSMT4">
                  <p:embed/>
                  <p:pic>
                    <p:nvPicPr>
                      <p:cNvPr id="0" name=""/>
                      <p:cNvPicPr/>
                      <p:nvPr/>
                    </p:nvPicPr>
                    <p:blipFill>
                      <a:blip r:embed="rId10"/>
                      <a:stretch>
                        <a:fillRect/>
                      </a:stretch>
                    </p:blipFill>
                    <p:spPr>
                      <a:xfrm>
                        <a:off x="9398503" y="3858844"/>
                        <a:ext cx="2538413" cy="889000"/>
                      </a:xfrm>
                      <a:prstGeom prst="rect">
                        <a:avLst/>
                      </a:prstGeom>
                    </p:spPr>
                  </p:pic>
                </p:oleObj>
              </mc:Fallback>
            </mc:AlternateContent>
          </a:graphicData>
        </a:graphic>
      </p:graphicFrame>
    </p:spTree>
    <p:extLst>
      <p:ext uri="{BB962C8B-B14F-4D97-AF65-F5344CB8AC3E}">
        <p14:creationId xmlns:p14="http://schemas.microsoft.com/office/powerpoint/2010/main" val="314233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The Dirac Delta Function</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86603" y="1845734"/>
            <a:ext cx="10869077" cy="4445884"/>
          </a:xfrm>
        </p:spPr>
        <p:txBody>
          <a:bodyPr>
            <a:normAutofit lnSpcReduction="10000"/>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In the space domain, an extremely small bright source of light embedded in a dark background is highly localized, two-dimensional, spatial pulse-a spike irradiance.</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A convenient idealized mathematical representation of this sharply peaked stimulus is the </a:t>
            </a:r>
            <a:r>
              <a:rPr lang="en-US" sz="2400" b="1" dirty="0" smtClean="0">
                <a:latin typeface="Times New Roman" panose="02020603050405020304" pitchFamily="18" charset="0"/>
                <a:cs typeface="Times New Roman" panose="02020603050405020304" pitchFamily="18" charset="0"/>
              </a:rPr>
              <a:t>Dirac delta function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(x).</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This is an infinitely narrow pulse on </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x</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 0. It is also known as the unit impulse function.</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7</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201705743"/>
              </p:ext>
            </p:extLst>
          </p:nvPr>
        </p:nvGraphicFramePr>
        <p:xfrm>
          <a:off x="869033" y="3838864"/>
          <a:ext cx="2289725" cy="915890"/>
        </p:xfrm>
        <a:graphic>
          <a:graphicData uri="http://schemas.openxmlformats.org/presentationml/2006/ole">
            <mc:AlternateContent xmlns:mc="http://schemas.openxmlformats.org/markup-compatibility/2006">
              <mc:Choice xmlns:v="urn:schemas-microsoft-com:vml" Requires="v">
                <p:oleObj spid="_x0000_s3200" name="Equation" r:id="rId4" imgW="1143000" imgH="457200" progId="Equation.DSMT4">
                  <p:embed/>
                </p:oleObj>
              </mc:Choice>
              <mc:Fallback>
                <p:oleObj name="Equation" r:id="rId4" imgW="1143000" imgH="457200" progId="Equation.DSMT4">
                  <p:embed/>
                  <p:pic>
                    <p:nvPicPr>
                      <p:cNvPr id="0" name=""/>
                      <p:cNvPicPr/>
                      <p:nvPr/>
                    </p:nvPicPr>
                    <p:blipFill>
                      <a:blip r:embed="rId5"/>
                      <a:stretch>
                        <a:fillRect/>
                      </a:stretch>
                    </p:blipFill>
                    <p:spPr>
                      <a:xfrm>
                        <a:off x="869033" y="3838864"/>
                        <a:ext cx="2289725" cy="91589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667500616"/>
              </p:ext>
            </p:extLst>
          </p:nvPr>
        </p:nvGraphicFramePr>
        <p:xfrm>
          <a:off x="3956454" y="3711766"/>
          <a:ext cx="2695575" cy="1042988"/>
        </p:xfrm>
        <a:graphic>
          <a:graphicData uri="http://schemas.openxmlformats.org/presentationml/2006/ole">
            <mc:AlternateContent xmlns:mc="http://schemas.openxmlformats.org/markup-compatibility/2006">
              <mc:Choice xmlns:v="urn:schemas-microsoft-com:vml" Requires="v">
                <p:oleObj spid="_x0000_s3201" name="Equation" r:id="rId6" imgW="1346040" imgH="520560" progId="Equation.DSMT4">
                  <p:embed/>
                </p:oleObj>
              </mc:Choice>
              <mc:Fallback>
                <p:oleObj name="Equation" r:id="rId6" imgW="1346040" imgH="520560" progId="Equation.DSMT4">
                  <p:embed/>
                  <p:pic>
                    <p:nvPicPr>
                      <p:cNvPr id="0" name=""/>
                      <p:cNvPicPr/>
                      <p:nvPr/>
                    </p:nvPicPr>
                    <p:blipFill>
                      <a:blip r:embed="rId7"/>
                      <a:stretch>
                        <a:fillRect/>
                      </a:stretch>
                    </p:blipFill>
                    <p:spPr>
                      <a:xfrm>
                        <a:off x="3956454" y="3711766"/>
                        <a:ext cx="2695575" cy="1042988"/>
                      </a:xfrm>
                      <a:prstGeom prst="rect">
                        <a:avLst/>
                      </a:prstGeom>
                    </p:spPr>
                  </p:pic>
                </p:oleObj>
              </mc:Fallback>
            </mc:AlternateContent>
          </a:graphicData>
        </a:graphic>
      </p:graphicFrame>
      <p:pic>
        <p:nvPicPr>
          <p:cNvPr id="3077" name="Picture 5" descr="https://upload.wikimedia.org/wikipedia/commons/thumb/4/48/Dirac_distribution_PDF.svg/325px-Dirac_distribution_PDF.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2496" y="3071209"/>
            <a:ext cx="3469564" cy="26048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424979" y="6359432"/>
            <a:ext cx="4987199" cy="369332"/>
          </a:xfrm>
          <a:prstGeom prst="rect">
            <a:avLst/>
          </a:prstGeom>
        </p:spPr>
        <p:txBody>
          <a:bodyPr wrap="none">
            <a:spAutoFit/>
          </a:bodyPr>
          <a:lstStyle/>
          <a:p>
            <a:r>
              <a:rPr lang="en-US" dirty="0"/>
              <a:t>https://en.wikipedia.org/wiki/Dirac_delta_function</a:t>
            </a:r>
          </a:p>
        </p:txBody>
      </p:sp>
    </p:spTree>
    <p:extLst>
      <p:ext uri="{BB962C8B-B14F-4D97-AF65-F5344CB8AC3E}">
        <p14:creationId xmlns:p14="http://schemas.microsoft.com/office/powerpoint/2010/main" val="30542287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667"/>
            <a:ext cx="10058400" cy="1450757"/>
          </a:xfrm>
        </p:spPr>
        <p:txBody>
          <a:bodyPr/>
          <a:lstStyle/>
          <a:p>
            <a:r>
              <a:rPr lang="en-US" b="1" dirty="0" smtClean="0">
                <a:latin typeface="Times New Roman" panose="02020603050405020304" pitchFamily="18" charset="0"/>
                <a:cs typeface="Times New Roman" panose="02020603050405020304" pitchFamily="18" charset="0"/>
              </a:rPr>
              <a:t>The sifting property of </a:t>
            </a:r>
            <a:r>
              <a:rPr lang="en-US" b="1" dirty="0" smtClean="0">
                <a:latin typeface="Times New Roman" panose="02020603050405020304" pitchFamily="18" charset="0"/>
                <a:cs typeface="Times New Roman" panose="02020603050405020304" pitchFamily="18" charset="0"/>
                <a:sym typeface="Symbol" panose="05050102010706020507" pitchFamily="18" charset="2"/>
              </a:rPr>
              <a:t> function</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2830" y="1859382"/>
            <a:ext cx="8941998"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Generally, with the shift of origin of an amount </a:t>
            </a:r>
            <a:r>
              <a:rPr lang="en-US" sz="2400" i="1" dirty="0" smtClean="0">
                <a:latin typeface="Times New Roman" panose="02020603050405020304" pitchFamily="18" charset="0"/>
                <a:cs typeface="Times New Roman" panose="02020603050405020304" pitchFamily="18" charset="0"/>
              </a:rPr>
              <a:t>x</a:t>
            </a:r>
            <a:r>
              <a:rPr lang="en-US" sz="2400" baseline="-25000" dirty="0" smtClean="0">
                <a:latin typeface="Times New Roman" panose="02020603050405020304" pitchFamily="18" charset="0"/>
                <a:cs typeface="Times New Roman" panose="02020603050405020304" pitchFamily="18" charset="0"/>
              </a:rPr>
              <a:t>0</a:t>
            </a:r>
            <a:r>
              <a:rPr lang="en-US" sz="2400" dirty="0" smtClean="0">
                <a:latin typeface="Times New Roman" panose="02020603050405020304" pitchFamily="18" charset="0"/>
                <a:cs typeface="Times New Roman" panose="02020603050405020304" pitchFamily="18" charset="0"/>
              </a:rPr>
              <a:t>, the delta function can be written as</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This leads to a general form of the sifting property of the delta function,</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B05E86-07BE-43B8-8130-896D23496EBB}" type="slidenum">
              <a:rPr lang="en-US" smtClean="0"/>
              <a:t>8</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239619223"/>
              </p:ext>
            </p:extLst>
          </p:nvPr>
        </p:nvGraphicFramePr>
        <p:xfrm>
          <a:off x="2559002" y="2353323"/>
          <a:ext cx="2978150" cy="968375"/>
        </p:xfrm>
        <a:graphic>
          <a:graphicData uri="http://schemas.openxmlformats.org/presentationml/2006/ole">
            <mc:AlternateContent xmlns:mc="http://schemas.openxmlformats.org/markup-compatibility/2006">
              <mc:Choice xmlns:v="urn:schemas-microsoft-com:vml" Requires="v">
                <p:oleObj spid="_x0000_s4222" name="Equation" r:id="rId3" imgW="1485720" imgH="482400" progId="Equation.DSMT4">
                  <p:embed/>
                </p:oleObj>
              </mc:Choice>
              <mc:Fallback>
                <p:oleObj name="Equation" r:id="rId3" imgW="1485720" imgH="482400" progId="Equation.DSMT4">
                  <p:embed/>
                  <p:pic>
                    <p:nvPicPr>
                      <p:cNvPr id="0" name=""/>
                      <p:cNvPicPr/>
                      <p:nvPr/>
                    </p:nvPicPr>
                    <p:blipFill>
                      <a:blip r:embed="rId4"/>
                      <a:stretch>
                        <a:fillRect/>
                      </a:stretch>
                    </p:blipFill>
                    <p:spPr>
                      <a:xfrm>
                        <a:off x="2559002" y="2353323"/>
                        <a:ext cx="2978150" cy="9683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414596448"/>
              </p:ext>
            </p:extLst>
          </p:nvPr>
        </p:nvGraphicFramePr>
        <p:xfrm>
          <a:off x="2559002" y="4080726"/>
          <a:ext cx="3738563" cy="1042988"/>
        </p:xfrm>
        <a:graphic>
          <a:graphicData uri="http://schemas.openxmlformats.org/presentationml/2006/ole">
            <mc:AlternateContent xmlns:mc="http://schemas.openxmlformats.org/markup-compatibility/2006">
              <mc:Choice xmlns:v="urn:schemas-microsoft-com:vml" Requires="v">
                <p:oleObj spid="_x0000_s4223" name="Equation" r:id="rId5" imgW="1866600" imgH="520560" progId="Equation.DSMT4">
                  <p:embed/>
                </p:oleObj>
              </mc:Choice>
              <mc:Fallback>
                <p:oleObj name="Equation" r:id="rId5" imgW="1866600" imgH="520560" progId="Equation.DSMT4">
                  <p:embed/>
                  <p:pic>
                    <p:nvPicPr>
                      <p:cNvPr id="0" name=""/>
                      <p:cNvPicPr/>
                      <p:nvPr/>
                    </p:nvPicPr>
                    <p:blipFill>
                      <a:blip r:embed="rId6"/>
                      <a:stretch>
                        <a:fillRect/>
                      </a:stretch>
                    </p:blipFill>
                    <p:spPr>
                      <a:xfrm>
                        <a:off x="2559002" y="4080726"/>
                        <a:ext cx="3738563" cy="1042988"/>
                      </a:xfrm>
                      <a:prstGeom prst="rect">
                        <a:avLst/>
                      </a:prstGeom>
                    </p:spPr>
                  </p:pic>
                </p:oleObj>
              </mc:Fallback>
            </mc:AlternateContent>
          </a:graphicData>
        </a:graphic>
      </p:graphicFrame>
      <p:pic>
        <p:nvPicPr>
          <p:cNvPr id="7" name="Picture 6"/>
          <p:cNvPicPr>
            <a:picLocks noChangeAspect="1"/>
          </p:cNvPicPr>
          <p:nvPr/>
        </p:nvPicPr>
        <p:blipFill>
          <a:blip r:embed="rId7"/>
          <a:stretch>
            <a:fillRect/>
          </a:stretch>
        </p:blipFill>
        <p:spPr>
          <a:xfrm>
            <a:off x="8977065" y="656071"/>
            <a:ext cx="3158810" cy="5226671"/>
          </a:xfrm>
          <a:prstGeom prst="rect">
            <a:avLst/>
          </a:prstGeom>
        </p:spPr>
      </p:pic>
    </p:spTree>
    <p:extLst>
      <p:ext uri="{BB962C8B-B14F-4D97-AF65-F5344CB8AC3E}">
        <p14:creationId xmlns:p14="http://schemas.microsoft.com/office/powerpoint/2010/main" val="32932945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074" y="99631"/>
            <a:ext cx="10994636" cy="1450757"/>
          </a:xfrm>
        </p:spPr>
        <p:txBody>
          <a:bodyPr/>
          <a:lstStyle/>
          <a:p>
            <a:r>
              <a:rPr lang="en-US" b="1" dirty="0" smtClean="0">
                <a:latin typeface="Times New Roman" panose="02020603050405020304" pitchFamily="18" charset="0"/>
                <a:cs typeface="Times New Roman" panose="02020603050405020304" pitchFamily="18" charset="0"/>
              </a:rPr>
              <a:t>Example : Fourier transform of </a:t>
            </a:r>
            <a:r>
              <a:rPr lang="en-US" b="1" dirty="0" smtClean="0">
                <a:latin typeface="Times New Roman" panose="02020603050405020304" pitchFamily="18" charset="0"/>
                <a:cs typeface="Times New Roman" panose="02020603050405020304" pitchFamily="18" charset="0"/>
                <a:sym typeface="Symbol" panose="05050102010706020507" pitchFamily="18" charset="2"/>
              </a:rPr>
              <a:t> function</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457200" indent="-457200">
              <a:buFont typeface="+mj-lt"/>
              <a:buAutoNum type="arabicParenR"/>
            </a:pP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Determine the Fourier transform </a:t>
            </a:r>
            <a:r>
              <a:rPr lang="en-US" sz="2400" b="1" dirty="0" smtClean="0">
                <a:solidFill>
                  <a:srgbClr val="FF0000"/>
                </a:solidFill>
                <a:latin typeface="Times New Roman" panose="02020603050405020304" pitchFamily="18" charset="0"/>
                <a:cs typeface="Times New Roman" panose="02020603050405020304" pitchFamily="18" charset="0"/>
              </a:rPr>
              <a:t>of</a:t>
            </a:r>
          </a:p>
          <a:p>
            <a:pPr marL="457200" indent="-457200">
              <a:buFont typeface="+mj-lt"/>
              <a:buAutoNum type="arabicParenR"/>
            </a:pPr>
            <a:endParaRPr lang="en-US" sz="2400" b="1" dirty="0" smtClean="0">
              <a:solidFill>
                <a:srgbClr val="FF0000"/>
              </a:solidFill>
              <a:latin typeface="Times New Roman" panose="02020603050405020304" pitchFamily="18" charset="0"/>
              <a:cs typeface="Times New Roman" panose="02020603050405020304" pitchFamily="18" charset="0"/>
            </a:endParaRPr>
          </a:p>
          <a:p>
            <a:pPr marL="457200" indent="-457200">
              <a:buFont typeface="+mj-lt"/>
              <a:buAutoNum type="arabicParenR"/>
            </a:pPr>
            <a:r>
              <a:rPr lang="en-US" sz="2400" b="1" dirty="0" smtClean="0">
                <a:solidFill>
                  <a:srgbClr val="FF0000"/>
                </a:solidFill>
                <a:latin typeface="Times New Roman" panose="02020603050405020304" pitchFamily="18" charset="0"/>
                <a:cs typeface="Times New Roman" panose="02020603050405020304" pitchFamily="18" charset="0"/>
              </a:rPr>
              <a:t>Determine the Fourier transform of </a:t>
            </a:r>
          </a:p>
          <a:p>
            <a:pPr marL="0" indent="0">
              <a:buNone/>
            </a:pPr>
            <a:endParaRPr lang="en-US" sz="2400" b="1" dirty="0" smtClean="0">
              <a:solidFill>
                <a:srgbClr val="FF0000"/>
              </a:solidFill>
              <a:latin typeface="Times New Roman" panose="02020603050405020304" pitchFamily="18" charset="0"/>
              <a:cs typeface="Times New Roman" panose="02020603050405020304" pitchFamily="18" charset="0"/>
            </a:endParaRPr>
          </a:p>
          <a:p>
            <a:pPr marL="0" indent="0">
              <a:buNone/>
            </a:pPr>
            <a:r>
              <a:rPr lang="en-US" sz="2400" b="1" dirty="0" smtClean="0">
                <a:solidFill>
                  <a:srgbClr val="FF0000"/>
                </a:solidFill>
                <a:latin typeface="Times New Roman" panose="02020603050405020304" pitchFamily="18" charset="0"/>
                <a:cs typeface="Times New Roman" panose="02020603050405020304" pitchFamily="18" charset="0"/>
              </a:rPr>
              <a:t>3)    If </a:t>
            </a:r>
            <a:r>
              <a:rPr lang="en-US" sz="2400" b="1" i="1" dirty="0" smtClean="0">
                <a:solidFill>
                  <a:srgbClr val="FF0000"/>
                </a:solidFill>
                <a:latin typeface="Times New Roman" panose="02020603050405020304" pitchFamily="18" charset="0"/>
                <a:cs typeface="Times New Roman" panose="02020603050405020304" pitchFamily="18" charset="0"/>
              </a:rPr>
              <a:t>x</a:t>
            </a:r>
            <a:r>
              <a:rPr lang="en-US" sz="2400" b="1" baseline="-25000" dirty="0" smtClean="0">
                <a:solidFill>
                  <a:srgbClr val="FF0000"/>
                </a:solidFill>
                <a:latin typeface="Times New Roman" panose="02020603050405020304" pitchFamily="18" charset="0"/>
                <a:cs typeface="Times New Roman" panose="02020603050405020304" pitchFamily="18" charset="0"/>
              </a:rPr>
              <a:t>1</a:t>
            </a:r>
            <a:r>
              <a:rPr lang="en-US" sz="2400" b="1" dirty="0" smtClean="0">
                <a:solidFill>
                  <a:srgbClr val="FF0000"/>
                </a:solidFill>
                <a:latin typeface="Times New Roman" panose="02020603050405020304" pitchFamily="18" charset="0"/>
                <a:cs typeface="Times New Roman" panose="02020603050405020304" pitchFamily="18" charset="0"/>
              </a:rPr>
              <a:t> = +</a:t>
            </a:r>
            <a:r>
              <a:rPr lang="en-US" sz="2400" b="1" i="1" dirty="0" smtClean="0">
                <a:solidFill>
                  <a:srgbClr val="FF0000"/>
                </a:solidFill>
                <a:latin typeface="Times New Roman" panose="02020603050405020304" pitchFamily="18" charset="0"/>
                <a:cs typeface="Times New Roman" panose="02020603050405020304" pitchFamily="18" charset="0"/>
              </a:rPr>
              <a:t>a</a:t>
            </a:r>
            <a:r>
              <a:rPr lang="en-US" sz="2400" b="1" dirty="0" smtClean="0">
                <a:solidFill>
                  <a:srgbClr val="FF0000"/>
                </a:solidFill>
                <a:latin typeface="Times New Roman" panose="02020603050405020304" pitchFamily="18" charset="0"/>
                <a:cs typeface="Times New Roman" panose="02020603050405020304" pitchFamily="18" charset="0"/>
              </a:rPr>
              <a:t>/2 and </a:t>
            </a:r>
            <a:r>
              <a:rPr lang="en-US" sz="2400" b="1" i="1" dirty="0" smtClean="0">
                <a:solidFill>
                  <a:srgbClr val="FF0000"/>
                </a:solidFill>
                <a:latin typeface="Times New Roman" panose="02020603050405020304" pitchFamily="18" charset="0"/>
                <a:cs typeface="Times New Roman" panose="02020603050405020304" pitchFamily="18" charset="0"/>
              </a:rPr>
              <a:t>x</a:t>
            </a:r>
            <a:r>
              <a:rPr lang="en-US" sz="2400" b="1" baseline="-25000" dirty="0" smtClean="0">
                <a:solidFill>
                  <a:srgbClr val="FF0000"/>
                </a:solidFill>
                <a:latin typeface="Times New Roman" panose="02020603050405020304" pitchFamily="18" charset="0"/>
                <a:cs typeface="Times New Roman" panose="02020603050405020304" pitchFamily="18" charset="0"/>
              </a:rPr>
              <a:t>2 </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i="1" dirty="0" smtClean="0">
                <a:solidFill>
                  <a:srgbClr val="FF0000"/>
                </a:solidFill>
                <a:latin typeface="Times New Roman" panose="02020603050405020304" pitchFamily="18" charset="0"/>
                <a:cs typeface="Times New Roman" panose="02020603050405020304" pitchFamily="18" charset="0"/>
              </a:rPr>
              <a:t>a</a:t>
            </a:r>
            <a:r>
              <a:rPr lang="en-US" sz="2400" b="1" dirty="0" smtClean="0">
                <a:solidFill>
                  <a:srgbClr val="FF0000"/>
                </a:solidFill>
                <a:latin typeface="Times New Roman" panose="02020603050405020304" pitchFamily="18" charset="0"/>
                <a:cs typeface="Times New Roman" panose="02020603050405020304" pitchFamily="18" charset="0"/>
              </a:rPr>
              <a:t>/2,</a:t>
            </a:r>
          </a:p>
          <a:p>
            <a:pPr marL="0" indent="0">
              <a:buNone/>
            </a:pPr>
            <a:r>
              <a:rPr lang="en-US" sz="2400" b="1" dirty="0" smtClean="0">
                <a:solidFill>
                  <a:srgbClr val="FF0000"/>
                </a:solidFill>
                <a:latin typeface="Times New Roman" panose="02020603050405020304" pitchFamily="18" charset="0"/>
                <a:cs typeface="Times New Roman" panose="02020603050405020304" pitchFamily="18" charset="0"/>
              </a:rPr>
              <a:t> determine the Fourier transform of  </a:t>
            </a:r>
          </a:p>
          <a:p>
            <a:pPr marL="457200" indent="-457200">
              <a:buFont typeface="+mj-lt"/>
              <a:buAutoNum type="arabicParenR"/>
            </a:pPr>
            <a:endParaRPr lang="en-US" sz="2400" dirty="0"/>
          </a:p>
        </p:txBody>
      </p:sp>
      <p:sp>
        <p:nvSpPr>
          <p:cNvPr id="4" name="Slide Number Placeholder 3"/>
          <p:cNvSpPr>
            <a:spLocks noGrp="1"/>
          </p:cNvSpPr>
          <p:nvPr>
            <p:ph type="sldNum" sz="quarter" idx="12"/>
          </p:nvPr>
        </p:nvSpPr>
        <p:spPr/>
        <p:txBody>
          <a:bodyPr/>
          <a:lstStyle/>
          <a:p>
            <a:fld id="{63B05E86-07BE-43B8-8130-896D23496EBB}" type="slidenum">
              <a:rPr lang="en-US" smtClean="0"/>
              <a:t>9</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798370342"/>
              </p:ext>
            </p:extLst>
          </p:nvPr>
        </p:nvGraphicFramePr>
        <p:xfrm>
          <a:off x="6761589" y="1807951"/>
          <a:ext cx="1347788" cy="508000"/>
        </p:xfrm>
        <a:graphic>
          <a:graphicData uri="http://schemas.openxmlformats.org/presentationml/2006/ole">
            <mc:AlternateContent xmlns:mc="http://schemas.openxmlformats.org/markup-compatibility/2006">
              <mc:Choice xmlns:v="urn:schemas-microsoft-com:vml" Requires="v">
                <p:oleObj spid="_x0000_s5302" name="Equation" r:id="rId3" imgW="672840" imgH="253800" progId="Equation.DSMT4">
                  <p:embed/>
                </p:oleObj>
              </mc:Choice>
              <mc:Fallback>
                <p:oleObj name="Equation" r:id="rId3" imgW="672840" imgH="253800" progId="Equation.DSMT4">
                  <p:embed/>
                  <p:pic>
                    <p:nvPicPr>
                      <p:cNvPr id="0" name=""/>
                      <p:cNvPicPr/>
                      <p:nvPr/>
                    </p:nvPicPr>
                    <p:blipFill>
                      <a:blip r:embed="rId4"/>
                      <a:stretch>
                        <a:fillRect/>
                      </a:stretch>
                    </p:blipFill>
                    <p:spPr>
                      <a:xfrm>
                        <a:off x="6761589" y="1807951"/>
                        <a:ext cx="1347788" cy="5080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033682950"/>
              </p:ext>
            </p:extLst>
          </p:nvPr>
        </p:nvGraphicFramePr>
        <p:xfrm>
          <a:off x="6761589" y="2760753"/>
          <a:ext cx="1728788" cy="863600"/>
        </p:xfrm>
        <a:graphic>
          <a:graphicData uri="http://schemas.openxmlformats.org/presentationml/2006/ole">
            <mc:AlternateContent xmlns:mc="http://schemas.openxmlformats.org/markup-compatibility/2006">
              <mc:Choice xmlns:v="urn:schemas-microsoft-com:vml" Requires="v">
                <p:oleObj spid="_x0000_s5303" name="Equation" r:id="rId5" imgW="863280" imgH="431640" progId="Equation.DSMT4">
                  <p:embed/>
                </p:oleObj>
              </mc:Choice>
              <mc:Fallback>
                <p:oleObj name="Equation" r:id="rId5" imgW="863280" imgH="431640" progId="Equation.DSMT4">
                  <p:embed/>
                  <p:pic>
                    <p:nvPicPr>
                      <p:cNvPr id="0" name=""/>
                      <p:cNvPicPr/>
                      <p:nvPr/>
                    </p:nvPicPr>
                    <p:blipFill>
                      <a:blip r:embed="rId6"/>
                      <a:stretch>
                        <a:fillRect/>
                      </a:stretch>
                    </p:blipFill>
                    <p:spPr>
                      <a:xfrm>
                        <a:off x="6761589" y="2760753"/>
                        <a:ext cx="1728788" cy="8636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672635794"/>
              </p:ext>
            </p:extLst>
          </p:nvPr>
        </p:nvGraphicFramePr>
        <p:xfrm>
          <a:off x="1508125" y="4958023"/>
          <a:ext cx="2771775" cy="508000"/>
        </p:xfrm>
        <a:graphic>
          <a:graphicData uri="http://schemas.openxmlformats.org/presentationml/2006/ole">
            <mc:AlternateContent xmlns:mc="http://schemas.openxmlformats.org/markup-compatibility/2006">
              <mc:Choice xmlns:v="urn:schemas-microsoft-com:vml" Requires="v">
                <p:oleObj spid="_x0000_s5304" name="Equation" r:id="rId7" imgW="1384200" imgH="253800" progId="Equation.DSMT4">
                  <p:embed/>
                </p:oleObj>
              </mc:Choice>
              <mc:Fallback>
                <p:oleObj name="Equation" r:id="rId7" imgW="1384200" imgH="253800" progId="Equation.DSMT4">
                  <p:embed/>
                  <p:pic>
                    <p:nvPicPr>
                      <p:cNvPr id="0" name=""/>
                      <p:cNvPicPr/>
                      <p:nvPr/>
                    </p:nvPicPr>
                    <p:blipFill>
                      <a:blip r:embed="rId8"/>
                      <a:stretch>
                        <a:fillRect/>
                      </a:stretch>
                    </p:blipFill>
                    <p:spPr>
                      <a:xfrm>
                        <a:off x="1508125" y="4958023"/>
                        <a:ext cx="2771775" cy="508000"/>
                      </a:xfrm>
                      <a:prstGeom prst="rect">
                        <a:avLst/>
                      </a:prstGeom>
                    </p:spPr>
                  </p:pic>
                </p:oleObj>
              </mc:Fallback>
            </mc:AlternateContent>
          </a:graphicData>
        </a:graphic>
      </p:graphicFrame>
      <p:pic>
        <p:nvPicPr>
          <p:cNvPr id="8" name="Picture 7"/>
          <p:cNvPicPr>
            <a:picLocks noChangeAspect="1"/>
          </p:cNvPicPr>
          <p:nvPr/>
        </p:nvPicPr>
        <p:blipFill rotWithShape="1">
          <a:blip r:embed="rId9"/>
          <a:srcRect l="14052" r="13577" b="13801"/>
          <a:stretch/>
        </p:blipFill>
        <p:spPr>
          <a:xfrm>
            <a:off x="6021392" y="3801359"/>
            <a:ext cx="6097302" cy="2821328"/>
          </a:xfrm>
          <a:prstGeom prst="rect">
            <a:avLst/>
          </a:prstGeom>
          <a:ln w="28575">
            <a:solidFill>
              <a:srgbClr val="FF0000"/>
            </a:solidFill>
          </a:ln>
        </p:spPr>
      </p:pic>
      <p:sp>
        <p:nvSpPr>
          <p:cNvPr id="9" name="TextBox 8"/>
          <p:cNvSpPr txBox="1"/>
          <p:nvPr/>
        </p:nvSpPr>
        <p:spPr>
          <a:xfrm>
            <a:off x="9089409" y="2720639"/>
            <a:ext cx="3029285" cy="707886"/>
          </a:xfrm>
          <a:prstGeom prst="rect">
            <a:avLst/>
          </a:prstGeom>
          <a:noFill/>
          <a:ln>
            <a:solidFill>
              <a:srgbClr val="FF0000"/>
            </a:solidFill>
          </a:ln>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(if  j </a:t>
            </a:r>
            <a:r>
              <a:rPr lang="en-US" sz="2000" dirty="0" smtClean="0">
                <a:latin typeface="Times New Roman" panose="02020603050405020304" pitchFamily="18" charset="0"/>
                <a:cs typeface="Times New Roman" panose="02020603050405020304" pitchFamily="18" charset="0"/>
                <a:sym typeface="Symbol" panose="05050102010706020507" pitchFamily="18" charset="2"/>
              </a:rPr>
              <a:t>, this summation represents a comb function</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cxnSp>
        <p:nvCxnSpPr>
          <p:cNvPr id="11" name="Straight Arrow Connector 10"/>
          <p:cNvCxnSpPr>
            <a:stCxn id="9" idx="1"/>
          </p:cNvCxnSpPr>
          <p:nvPr/>
        </p:nvCxnSpPr>
        <p:spPr>
          <a:xfrm flipH="1" flipV="1">
            <a:off x="8490377" y="3047766"/>
            <a:ext cx="599032" cy="268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56138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1697</TotalTime>
  <Words>2439</Words>
  <Application>Microsoft Office PowerPoint</Application>
  <PresentationFormat>Widescreen</PresentationFormat>
  <Paragraphs>286</Paragraphs>
  <Slides>37</Slides>
  <Notes>11</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6" baseType="lpstr">
      <vt:lpstr>Arial</vt:lpstr>
      <vt:lpstr>Calibri</vt:lpstr>
      <vt:lpstr>Calibri Light</vt:lpstr>
      <vt:lpstr>Cordia New</vt:lpstr>
      <vt:lpstr>Courier New</vt:lpstr>
      <vt:lpstr>Symbol</vt:lpstr>
      <vt:lpstr>Times New Roman</vt:lpstr>
      <vt:lpstr>Retrospect</vt:lpstr>
      <vt:lpstr>Equation</vt:lpstr>
      <vt:lpstr>Fourier Optics</vt:lpstr>
      <vt:lpstr>Concepts of spatial period and spatial frequency (1)</vt:lpstr>
      <vt:lpstr>PowerPoint Presentation</vt:lpstr>
      <vt:lpstr>Fourier transform</vt:lpstr>
      <vt:lpstr>Fourier-transform pair :  spatial position x and angular spatial frequency k</vt:lpstr>
      <vt:lpstr>Example : Transform of the Gaussian function</vt:lpstr>
      <vt:lpstr>The Dirac Delta Function</vt:lpstr>
      <vt:lpstr>The sifting property of  function</vt:lpstr>
      <vt:lpstr>Example : Fourier transform of  function</vt:lpstr>
      <vt:lpstr>Fourier transform of two symmetrical and asymmetrical functions</vt:lpstr>
      <vt:lpstr>Two dimensional transform</vt:lpstr>
      <vt:lpstr>Fraunhofer diffraction (1)</vt:lpstr>
      <vt:lpstr>Fruaunhofer diffraction (2)</vt:lpstr>
      <vt:lpstr>Example </vt:lpstr>
      <vt:lpstr>Fraunhofer diffraction (3)</vt:lpstr>
      <vt:lpstr>Fourier method in diffraction theory</vt:lpstr>
      <vt:lpstr>Example : Single slit</vt:lpstr>
      <vt:lpstr>Example : Young’s Experiment double slit</vt:lpstr>
      <vt:lpstr>Diffraction pattern of  a grating</vt:lpstr>
      <vt:lpstr>PowerPoint Presentation</vt:lpstr>
      <vt:lpstr>Optical filtering : arrangement</vt:lpstr>
      <vt:lpstr>Optical filtering : operation</vt:lpstr>
      <vt:lpstr>Improved lunar image  from Lunar orbiter</vt:lpstr>
      <vt:lpstr>Lunar Orbiter Spacecraft (NASA)</vt:lpstr>
      <vt:lpstr>The convolution</vt:lpstr>
      <vt:lpstr>g(x) = f(x)  h(x) ? </vt:lpstr>
      <vt:lpstr>PowerPoint Presentation</vt:lpstr>
      <vt:lpstr>PowerPoint Presentation</vt:lpstr>
      <vt:lpstr>PowerPoint Presentation</vt:lpstr>
      <vt:lpstr>PowerPoint Presentation</vt:lpstr>
      <vt:lpstr>PowerPoint Presentation</vt:lpstr>
      <vt:lpstr>The convolution theorem (1)</vt:lpstr>
      <vt:lpstr>The convolution theorem (2)</vt:lpstr>
      <vt:lpstr>An illustration of the convolution theorem</vt:lpstr>
      <vt:lpstr>PowerPoint Presentation</vt:lpstr>
      <vt:lpstr>PowerPoint Presentation</vt:lpstr>
      <vt:lpstr>PowerPoint Presentation</vt:lpstr>
    </vt:vector>
  </TitlesOfParts>
  <Company>Mahidol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Fourier Optics</dc:title>
  <dc:creator>rachapak.chi@gmail.com</dc:creator>
  <cp:lastModifiedBy>rachapak.chi@gmail.com</cp:lastModifiedBy>
  <cp:revision>107</cp:revision>
  <dcterms:created xsi:type="dcterms:W3CDTF">2017-11-28T01:34:45Z</dcterms:created>
  <dcterms:modified xsi:type="dcterms:W3CDTF">2018-12-03T22:30:30Z</dcterms:modified>
</cp:coreProperties>
</file>